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64" r:id="rId4"/>
    <p:sldId id="262" r:id="rId5"/>
    <p:sldId id="261" r:id="rId6"/>
    <p:sldId id="260" r:id="rId7"/>
    <p:sldId id="259" r:id="rId8"/>
    <p:sldId id="269" r:id="rId9"/>
    <p:sldId id="268" r:id="rId10"/>
    <p:sldId id="267" r:id="rId11"/>
    <p:sldId id="266" r:id="rId12"/>
    <p:sldId id="265" r:id="rId13"/>
    <p:sldId id="275" r:id="rId14"/>
    <p:sldId id="274" r:id="rId15"/>
    <p:sldId id="273" r:id="rId16"/>
    <p:sldId id="272" r:id="rId17"/>
    <p:sldId id="277" r:id="rId18"/>
    <p:sldId id="278" r:id="rId19"/>
    <p:sldId id="279" r:id="rId20"/>
    <p:sldId id="281" r:id="rId21"/>
    <p:sldId id="282" r:id="rId22"/>
    <p:sldId id="283" r:id="rId23"/>
    <p:sldId id="284" r:id="rId24"/>
    <p:sldId id="285" r:id="rId25"/>
    <p:sldId id="286" r:id="rId26"/>
    <p:sldId id="287" r:id="rId27"/>
    <p:sldId id="288" r:id="rId28"/>
    <p:sldId id="289" r:id="rId29"/>
    <p:sldId id="291" r:id="rId30"/>
    <p:sldId id="290" r:id="rId31"/>
    <p:sldId id="292" r:id="rId32"/>
    <p:sldId id="293" r:id="rId33"/>
    <p:sldId id="294" r:id="rId34"/>
    <p:sldId id="295" r:id="rId35"/>
    <p:sldId id="296" r:id="rId36"/>
    <p:sldId id="297" r:id="rId37"/>
    <p:sldId id="299" r:id="rId38"/>
    <p:sldId id="300" r:id="rId39"/>
    <p:sldId id="298" r:id="rId40"/>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23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Ref idx="1001">
        <a:schemeClr val="bg2"/>
      </p:bgRef>
    </p:bg>
    <p:spTree>
      <p:nvGrpSpPr>
        <p:cNvPr id="1" name=""/>
        <p:cNvGrpSpPr/>
        <p:nvPr/>
      </p:nvGrpSpPr>
      <p:grpSpPr>
        <a:xfrm>
          <a:off x="0" y="0"/>
          <a:ext cx="0" cy="0"/>
          <a:chOff x="0" y="0"/>
          <a:chExt cx="0" cy="0"/>
        </a:xfrm>
      </p:grpSpPr>
      <p:sp>
        <p:nvSpPr>
          <p:cNvPr id="15" name="矩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矩形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矩形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矩形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副標題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28" name="日期版面配置區 27"/>
          <p:cNvSpPr>
            <a:spLocks noGrp="1"/>
          </p:cNvSpPr>
          <p:nvPr>
            <p:ph type="dt" sz="half" idx="10"/>
          </p:nvPr>
        </p:nvSpPr>
        <p:spPr/>
        <p:txBody>
          <a:bodyPr/>
          <a:lstStyle/>
          <a:p>
            <a:fld id="{1E53F220-DB3D-4D57-9B88-DA201A626F1B}" type="datetimeFigureOut">
              <a:rPr lang="zh-TW" altLang="en-US" smtClean="0"/>
              <a:pPr/>
              <a:t>2019/4/24</a:t>
            </a:fld>
            <a:endParaRPr lang="zh-TW" altLang="en-US"/>
          </a:p>
        </p:txBody>
      </p:sp>
      <p:sp>
        <p:nvSpPr>
          <p:cNvPr id="17" name="頁尾版面配置區 16"/>
          <p:cNvSpPr>
            <a:spLocks noGrp="1"/>
          </p:cNvSpPr>
          <p:nvPr>
            <p:ph type="ftr" sz="quarter" idx="11"/>
          </p:nvPr>
        </p:nvSpPr>
        <p:spPr/>
        <p:txBody>
          <a:bodyPr/>
          <a:lstStyle/>
          <a:p>
            <a:endParaRPr lang="zh-TW" altLang="en-US"/>
          </a:p>
        </p:txBody>
      </p:sp>
      <p:sp>
        <p:nvSpPr>
          <p:cNvPr id="7" name="直線接點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矩形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橢圓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橢圓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投影片編號版面配置區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A48DF41-85BF-4CFD-AE42-F402AB47CA98}" type="slidenum">
              <a:rPr lang="zh-TW" altLang="en-US" smtClean="0"/>
              <a:pPr/>
              <a:t>‹#›</a:t>
            </a:fld>
            <a:endParaRPr lang="zh-TW" altLang="en-US"/>
          </a:p>
        </p:txBody>
      </p:sp>
      <p:sp>
        <p:nvSpPr>
          <p:cNvPr id="8" name="標題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zh-TW" altLang="en-US" smtClean="0"/>
              <a:t>按一下以編輯母片標題樣式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bg>
      <p:bgRef idx="1001">
        <a:schemeClr val="bg2"/>
      </p:bgRef>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1E53F220-DB3D-4D57-9B88-DA201A626F1B}" type="datetimeFigureOut">
              <a:rPr lang="zh-TW" altLang="en-US" smtClean="0"/>
              <a:pPr/>
              <a:t>2019/4/24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A48DF41-85BF-4CFD-AE42-F402AB47CA98}" type="slidenum">
              <a:rPr lang="zh-TW" altLang="en-US" smtClean="0"/>
              <a:pPr/>
              <a:t>‹#›</a:t>
            </a:fld>
            <a:endParaRPr lang="zh-TW"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bg>
      <p:bgRef idx="1001">
        <a:schemeClr val="bg2"/>
      </p:bgRef>
    </p:bg>
    <p:spTree>
      <p:nvGrpSpPr>
        <p:cNvPr id="1" name=""/>
        <p:cNvGrpSpPr/>
        <p:nvPr/>
      </p:nvGrpSpPr>
      <p:grpSpPr>
        <a:xfrm>
          <a:off x="0" y="0"/>
          <a:ext cx="0" cy="0"/>
          <a:chOff x="0" y="0"/>
          <a:chExt cx="0" cy="0"/>
        </a:xfrm>
      </p:grpSpPr>
      <p:sp>
        <p:nvSpPr>
          <p:cNvPr id="7" name="矩形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矩形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矩形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矩形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矩形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矩形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直線接點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橢圓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橢圓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投影片編號版面配置區 5"/>
          <p:cNvSpPr>
            <a:spLocks noGrp="1"/>
          </p:cNvSpPr>
          <p:nvPr>
            <p:ph type="sldNum" sz="quarter" idx="12"/>
          </p:nvPr>
        </p:nvSpPr>
        <p:spPr>
          <a:xfrm>
            <a:off x="6915912" y="3009901"/>
            <a:ext cx="457200" cy="441325"/>
          </a:xfrm>
        </p:spPr>
        <p:txBody>
          <a:bodyPr/>
          <a:lstStyle/>
          <a:p>
            <a:fld id="{7A48DF41-85BF-4CFD-AE42-F402AB47CA98}" type="slidenum">
              <a:rPr lang="zh-TW" altLang="en-US" smtClean="0"/>
              <a:pPr/>
              <a:t>‹#›</a:t>
            </a:fld>
            <a:endParaRPr lang="zh-TW" altLang="en-US"/>
          </a:p>
        </p:txBody>
      </p:sp>
      <p:sp>
        <p:nvSpPr>
          <p:cNvPr id="3" name="直排文字版面配置區 2"/>
          <p:cNvSpPr>
            <a:spLocks noGrp="1"/>
          </p:cNvSpPr>
          <p:nvPr>
            <p:ph type="body" orient="vert" idx="1"/>
          </p:nvPr>
        </p:nvSpPr>
        <p:spPr>
          <a:xfrm>
            <a:off x="304800" y="304800"/>
            <a:ext cx="6553200" cy="5821366"/>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1E53F220-DB3D-4D57-9B88-DA201A626F1B}" type="datetimeFigureOut">
              <a:rPr lang="zh-TW" altLang="en-US" smtClean="0"/>
              <a:pPr/>
              <a:t>2019/4/24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2" name="直排標題 1"/>
          <p:cNvSpPr>
            <a:spLocks noGrp="1"/>
          </p:cNvSpPr>
          <p:nvPr>
            <p:ph type="title" orient="vert"/>
          </p:nvPr>
        </p:nvSpPr>
        <p:spPr>
          <a:xfrm>
            <a:off x="7391400" y="304801"/>
            <a:ext cx="1447800" cy="5851525"/>
          </a:xfrm>
        </p:spPr>
        <p:txBody>
          <a:bodyPr vert="eaVert"/>
          <a:lstStyle/>
          <a:p>
            <a:r>
              <a:rPr kumimoji="0" lang="zh-TW" altLang="en-US" smtClean="0"/>
              <a:t>按一下以編輯母片標題樣式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bg>
      <p:bgRef idx="1001">
        <a:schemeClr val="bg2"/>
      </p:bgRef>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solidFill>
                  <a:schemeClr val="accent3">
                    <a:shade val="75000"/>
                  </a:schemeClr>
                </a:solidFill>
              </a:defRPr>
            </a:lvl1pPr>
          </a:lstStyle>
          <a:p>
            <a:r>
              <a:rPr kumimoji="0" lang="zh-TW" altLang="en-US" smtClean="0"/>
              <a:t>按一下以編輯母片標題樣式</a:t>
            </a:r>
            <a:endParaRPr kumimoji="0" lang="en-US"/>
          </a:p>
        </p:txBody>
      </p:sp>
      <p:sp>
        <p:nvSpPr>
          <p:cNvPr id="4" name="日期版面配置區 3"/>
          <p:cNvSpPr>
            <a:spLocks noGrp="1"/>
          </p:cNvSpPr>
          <p:nvPr>
            <p:ph type="dt" sz="half" idx="10"/>
          </p:nvPr>
        </p:nvSpPr>
        <p:spPr/>
        <p:txBody>
          <a:bodyPr/>
          <a:lstStyle/>
          <a:p>
            <a:fld id="{1E53F220-DB3D-4D57-9B88-DA201A626F1B}" type="datetimeFigureOut">
              <a:rPr lang="zh-TW" altLang="en-US" smtClean="0"/>
              <a:pPr/>
              <a:t>2019/4/24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a:xfrm>
            <a:off x="4361688" y="1026372"/>
            <a:ext cx="457200" cy="441325"/>
          </a:xfrm>
        </p:spPr>
        <p:txBody>
          <a:bodyPr/>
          <a:lstStyle/>
          <a:p>
            <a:fld id="{7A48DF41-85BF-4CFD-AE42-F402AB47CA98}" type="slidenum">
              <a:rPr lang="zh-TW" altLang="en-US" smtClean="0"/>
              <a:pPr/>
              <a:t>‹#›</a:t>
            </a:fld>
            <a:endParaRPr lang="zh-TW" altLang="en-US"/>
          </a:p>
        </p:txBody>
      </p:sp>
      <p:sp>
        <p:nvSpPr>
          <p:cNvPr id="8" name="內容版面配置區 7"/>
          <p:cNvSpPr>
            <a:spLocks noGrp="1"/>
          </p:cNvSpPr>
          <p:nvPr>
            <p:ph sz="quarter" idx="1"/>
          </p:nvPr>
        </p:nvSpPr>
        <p:spPr>
          <a:xfrm>
            <a:off x="301752" y="1527048"/>
            <a:ext cx="850392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區段標題">
    <p:bg>
      <p:bgRef idx="1001">
        <a:schemeClr val="bg1"/>
      </p:bgRef>
    </p:bg>
    <p:spTree>
      <p:nvGrpSpPr>
        <p:cNvPr id="1" name=""/>
        <p:cNvGrpSpPr/>
        <p:nvPr/>
      </p:nvGrpSpPr>
      <p:grpSpPr>
        <a:xfrm>
          <a:off x="0" y="0"/>
          <a:ext cx="0" cy="0"/>
          <a:chOff x="0" y="0"/>
          <a:chExt cx="0" cy="0"/>
        </a:xfrm>
      </p:grpSpPr>
      <p:sp>
        <p:nvSpPr>
          <p:cNvPr id="17" name="矩形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矩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矩形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矩形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矩形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文字版面配置區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13" name="矩形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矩形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頁尾版面配置區 4"/>
          <p:cNvSpPr>
            <a:spLocks noGrp="1"/>
          </p:cNvSpPr>
          <p:nvPr>
            <p:ph type="ftr" sz="quarter" idx="11"/>
          </p:nvPr>
        </p:nvSpPr>
        <p:spPr/>
        <p:txBody>
          <a:bodyPr/>
          <a:lstStyle/>
          <a:p>
            <a:endParaRPr lang="zh-TW" altLang="en-US"/>
          </a:p>
        </p:txBody>
      </p:sp>
      <p:sp>
        <p:nvSpPr>
          <p:cNvPr id="4" name="日期版面配置區 3"/>
          <p:cNvSpPr>
            <a:spLocks noGrp="1"/>
          </p:cNvSpPr>
          <p:nvPr>
            <p:ph type="dt" sz="half" idx="10"/>
          </p:nvPr>
        </p:nvSpPr>
        <p:spPr/>
        <p:txBody>
          <a:bodyPr/>
          <a:lstStyle/>
          <a:p>
            <a:fld id="{1E53F220-DB3D-4D57-9B88-DA201A626F1B}" type="datetimeFigureOut">
              <a:rPr lang="zh-TW" altLang="en-US" smtClean="0"/>
              <a:pPr/>
              <a:t>2019/4/24</a:t>
            </a:fld>
            <a:endParaRPr lang="zh-TW" altLang="en-US"/>
          </a:p>
        </p:txBody>
      </p:sp>
      <p:sp>
        <p:nvSpPr>
          <p:cNvPr id="8" name="直線接點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橢圓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橢圓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投影片編號版面配置區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A48DF41-85BF-4CFD-AE42-F402AB47CA98}" type="slidenum">
              <a:rPr lang="zh-TW" altLang="en-US" smtClean="0"/>
              <a:pPr/>
              <a:t>‹#›</a:t>
            </a:fld>
            <a:endParaRPr lang="zh-TW" altLang="en-US"/>
          </a:p>
        </p:txBody>
      </p:sp>
      <p:sp>
        <p:nvSpPr>
          <p:cNvPr id="2" name="標題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zh-TW" altLang="en-US" smtClean="0"/>
              <a:t>按一下以編輯母片標題樣式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bg>
      <p:bgRef idx="1001">
        <a:schemeClr val="bg2"/>
      </p:bgRef>
    </p:bg>
    <p:spTree>
      <p:nvGrpSpPr>
        <p:cNvPr id="1" name=""/>
        <p:cNvGrpSpPr/>
        <p:nvPr/>
      </p:nvGrpSpPr>
      <p:grpSpPr>
        <a:xfrm>
          <a:off x="0" y="0"/>
          <a:ext cx="0" cy="0"/>
          <a:chOff x="0" y="0"/>
          <a:chExt cx="0" cy="0"/>
        </a:xfrm>
      </p:grpSpPr>
      <p:sp>
        <p:nvSpPr>
          <p:cNvPr id="2" name="標題 1"/>
          <p:cNvSpPr>
            <a:spLocks noGrp="1"/>
          </p:cNvSpPr>
          <p:nvPr>
            <p:ph type="title"/>
          </p:nvPr>
        </p:nvSpPr>
        <p:spPr>
          <a:xfrm>
            <a:off x="301752" y="228600"/>
            <a:ext cx="8534400" cy="758952"/>
          </a:xfrm>
        </p:spPr>
        <p:txBody>
          <a:bodyPr/>
          <a:lstStyle/>
          <a:p>
            <a:r>
              <a:rPr kumimoji="0" lang="zh-TW" altLang="en-US" smtClean="0"/>
              <a:t>按一下以編輯母片標題樣式</a:t>
            </a:r>
            <a:endParaRPr kumimoji="0" lang="en-US"/>
          </a:p>
        </p:txBody>
      </p:sp>
      <p:sp>
        <p:nvSpPr>
          <p:cNvPr id="5" name="日期版面配置區 4"/>
          <p:cNvSpPr>
            <a:spLocks noGrp="1"/>
          </p:cNvSpPr>
          <p:nvPr>
            <p:ph type="dt" sz="half" idx="10"/>
          </p:nvPr>
        </p:nvSpPr>
        <p:spPr>
          <a:xfrm>
            <a:off x="5791200" y="6409944"/>
            <a:ext cx="3044952" cy="365760"/>
          </a:xfrm>
        </p:spPr>
        <p:txBody>
          <a:bodyPr/>
          <a:lstStyle/>
          <a:p>
            <a:fld id="{1E53F220-DB3D-4D57-9B88-DA201A626F1B}" type="datetimeFigureOut">
              <a:rPr lang="zh-TW" altLang="en-US" smtClean="0"/>
              <a:pPr/>
              <a:t>2019/4/24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7A48DF41-85BF-4CFD-AE42-F402AB47CA98}" type="slidenum">
              <a:rPr lang="zh-TW" altLang="en-US" smtClean="0"/>
              <a:pPr/>
              <a:t>‹#›</a:t>
            </a:fld>
            <a:endParaRPr lang="zh-TW" altLang="en-US"/>
          </a:p>
        </p:txBody>
      </p:sp>
      <p:sp>
        <p:nvSpPr>
          <p:cNvPr id="8" name="直線接點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內容版面配置區 9"/>
          <p:cNvSpPr>
            <a:spLocks noGrp="1"/>
          </p:cNvSpPr>
          <p:nvPr>
            <p:ph sz="half" idx="1"/>
          </p:nvPr>
        </p:nvSpPr>
        <p:spPr>
          <a:xfrm>
            <a:off x="301752" y="1371600"/>
            <a:ext cx="4038600" cy="4681728"/>
          </a:xfrm>
        </p:spPr>
        <p:txBody>
          <a:bodyPr/>
          <a:lstStyle>
            <a:lvl1pPr>
              <a:defRPr sz="2500"/>
            </a:lvl1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2" name="內容版面配置區 11"/>
          <p:cNvSpPr>
            <a:spLocks noGrp="1"/>
          </p:cNvSpPr>
          <p:nvPr>
            <p:ph sz="half" idx="2"/>
          </p:nvPr>
        </p:nvSpPr>
        <p:spPr>
          <a:xfrm>
            <a:off x="4800600" y="1371600"/>
            <a:ext cx="4038600" cy="4681728"/>
          </a:xfrm>
        </p:spPr>
        <p:txBody>
          <a:bodyPr/>
          <a:lstStyle>
            <a:lvl1pPr>
              <a:defRPr sz="2500"/>
            </a:lvl1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對">
    <p:bg>
      <p:bgRef idx="1001">
        <a:schemeClr val="bg2"/>
      </p:bgRef>
    </p:bg>
    <p:spTree>
      <p:nvGrpSpPr>
        <p:cNvPr id="1" name=""/>
        <p:cNvGrpSpPr/>
        <p:nvPr/>
      </p:nvGrpSpPr>
      <p:grpSpPr>
        <a:xfrm>
          <a:off x="0" y="0"/>
          <a:ext cx="0" cy="0"/>
          <a:chOff x="0" y="0"/>
          <a:chExt cx="0" cy="0"/>
        </a:xfrm>
      </p:grpSpPr>
      <p:sp>
        <p:nvSpPr>
          <p:cNvPr id="10" name="直線接點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矩形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矩形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矩形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矩形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矩形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矩形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文字版面配置區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4" name="文字版面配置區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7" name="日期版面配置區 6"/>
          <p:cNvSpPr>
            <a:spLocks noGrp="1"/>
          </p:cNvSpPr>
          <p:nvPr>
            <p:ph type="dt" sz="half" idx="10"/>
          </p:nvPr>
        </p:nvSpPr>
        <p:spPr/>
        <p:txBody>
          <a:bodyPr/>
          <a:lstStyle/>
          <a:p>
            <a:fld id="{1E53F220-DB3D-4D57-9B88-DA201A626F1B}" type="datetimeFigureOut">
              <a:rPr lang="zh-TW" altLang="en-US" smtClean="0"/>
              <a:pPr/>
              <a:t>2019/4/24</a:t>
            </a:fld>
            <a:endParaRPr lang="zh-TW" altLang="en-US"/>
          </a:p>
        </p:txBody>
      </p:sp>
      <p:sp>
        <p:nvSpPr>
          <p:cNvPr id="8" name="頁尾版面配置區 7"/>
          <p:cNvSpPr>
            <a:spLocks noGrp="1"/>
          </p:cNvSpPr>
          <p:nvPr>
            <p:ph type="ftr" sz="quarter" idx="11"/>
          </p:nvPr>
        </p:nvSpPr>
        <p:spPr>
          <a:xfrm>
            <a:off x="304800" y="6409944"/>
            <a:ext cx="3581400" cy="365760"/>
          </a:xfrm>
        </p:spPr>
        <p:txBody>
          <a:bodyPr/>
          <a:lstStyle/>
          <a:p>
            <a:endParaRPr lang="zh-TW" altLang="en-US"/>
          </a:p>
        </p:txBody>
      </p:sp>
      <p:sp>
        <p:nvSpPr>
          <p:cNvPr id="15" name="直線接點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內容版面配置區 23"/>
          <p:cNvSpPr>
            <a:spLocks noGrp="1"/>
          </p:cNvSpPr>
          <p:nvPr>
            <p:ph sz="quarter" idx="2"/>
          </p:nvPr>
        </p:nvSpPr>
        <p:spPr>
          <a:xfrm>
            <a:off x="301752" y="2471383"/>
            <a:ext cx="4041648" cy="3818404"/>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26" name="內容版面配置區 25"/>
          <p:cNvSpPr>
            <a:spLocks noGrp="1"/>
          </p:cNvSpPr>
          <p:nvPr>
            <p:ph sz="quarter" idx="4"/>
          </p:nvPr>
        </p:nvSpPr>
        <p:spPr>
          <a:xfrm>
            <a:off x="4800600" y="2471383"/>
            <a:ext cx="4038600" cy="3822192"/>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25" name="橢圓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橢圓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投影片編號版面配置區 8"/>
          <p:cNvSpPr>
            <a:spLocks noGrp="1"/>
          </p:cNvSpPr>
          <p:nvPr>
            <p:ph type="sldNum" sz="quarter" idx="12"/>
          </p:nvPr>
        </p:nvSpPr>
        <p:spPr>
          <a:xfrm>
            <a:off x="4343400" y="1042416"/>
            <a:ext cx="457200" cy="441325"/>
          </a:xfrm>
        </p:spPr>
        <p:txBody>
          <a:bodyPr/>
          <a:lstStyle>
            <a:lvl1pPr algn="ctr">
              <a:defRPr/>
            </a:lvl1pPr>
          </a:lstStyle>
          <a:p>
            <a:fld id="{7A48DF41-85BF-4CFD-AE42-F402AB47CA98}" type="slidenum">
              <a:rPr lang="zh-TW" altLang="en-US" smtClean="0"/>
              <a:pPr/>
              <a:t>‹#›</a:t>
            </a:fld>
            <a:endParaRPr lang="zh-TW" altLang="en-US"/>
          </a:p>
        </p:txBody>
      </p:sp>
      <p:sp>
        <p:nvSpPr>
          <p:cNvPr id="23" name="標題 22"/>
          <p:cNvSpPr>
            <a:spLocks noGrp="1"/>
          </p:cNvSpPr>
          <p:nvPr>
            <p:ph type="title"/>
          </p:nvPr>
        </p:nvSpPr>
        <p:spPr/>
        <p:txBody>
          <a:bodyPr rtlCol="0" anchor="b" anchorCtr="0"/>
          <a:lstStyle/>
          <a:p>
            <a:r>
              <a:rPr kumimoji="0" lang="zh-TW" altLang="en-US" smtClean="0"/>
              <a:t>按一下以編輯母片標題樣式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fld id="{1E53F220-DB3D-4D57-9B88-DA201A626F1B}" type="datetimeFigureOut">
              <a:rPr lang="zh-TW" altLang="en-US" smtClean="0"/>
              <a:pPr/>
              <a:t>2019/4/24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a:xfrm>
            <a:off x="4343400" y="1036020"/>
            <a:ext cx="457200" cy="441325"/>
          </a:xfrm>
        </p:spPr>
        <p:txBody>
          <a:bodyPr/>
          <a:lstStyle/>
          <a:p>
            <a:fld id="{7A48DF41-85BF-4CFD-AE42-F402AB47CA98}"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7" name="矩形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矩形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矩形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矩形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矩形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矩形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日期版面配置區 1"/>
          <p:cNvSpPr>
            <a:spLocks noGrp="1"/>
          </p:cNvSpPr>
          <p:nvPr>
            <p:ph type="dt" sz="half" idx="10"/>
          </p:nvPr>
        </p:nvSpPr>
        <p:spPr/>
        <p:txBody>
          <a:bodyPr/>
          <a:lstStyle/>
          <a:p>
            <a:fld id="{1E53F220-DB3D-4D57-9B88-DA201A626F1B}" type="datetimeFigureOut">
              <a:rPr lang="zh-TW" altLang="en-US" smtClean="0"/>
              <a:pPr/>
              <a:t>2019/4/24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A48DF41-85BF-4CFD-AE42-F402AB47CA98}"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bg>
      <p:bgRef idx="1001">
        <a:schemeClr val="bg1"/>
      </p:bgRef>
    </p:bg>
    <p:spTree>
      <p:nvGrpSpPr>
        <p:cNvPr id="1" name=""/>
        <p:cNvGrpSpPr/>
        <p:nvPr/>
      </p:nvGrpSpPr>
      <p:grpSpPr>
        <a:xfrm>
          <a:off x="0" y="0"/>
          <a:ext cx="0" cy="0"/>
          <a:chOff x="0" y="0"/>
          <a:chExt cx="0" cy="0"/>
        </a:xfrm>
      </p:grpSpPr>
      <p:sp>
        <p:nvSpPr>
          <p:cNvPr id="19" name="矩形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矩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矩形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矩形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矩形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zh-TW" altLang="en-US" smtClean="0"/>
              <a:t>按一下以編輯母片標題樣式</a:t>
            </a:r>
            <a:endParaRPr kumimoji="0" lang="en-US"/>
          </a:p>
        </p:txBody>
      </p:sp>
      <p:sp>
        <p:nvSpPr>
          <p:cNvPr id="3" name="文字版面配置區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8" name="矩形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直線接點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內容版面配置區 19"/>
          <p:cNvSpPr>
            <a:spLocks noGrp="1"/>
          </p:cNvSpPr>
          <p:nvPr>
            <p:ph sz="quarter" idx="1"/>
          </p:nvPr>
        </p:nvSpPr>
        <p:spPr>
          <a:xfrm>
            <a:off x="3124200" y="685800"/>
            <a:ext cx="5638800" cy="54102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0" name="橢圓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橢圓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投影片編號版面配置區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A48DF41-85BF-4CFD-AE42-F402AB47CA98}" type="slidenum">
              <a:rPr lang="zh-TW" altLang="en-US" smtClean="0"/>
              <a:pPr/>
              <a:t>‹#›</a:t>
            </a:fld>
            <a:endParaRPr lang="zh-TW" altLang="en-US"/>
          </a:p>
        </p:txBody>
      </p:sp>
      <p:sp>
        <p:nvSpPr>
          <p:cNvPr id="21" name="矩形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日期版面配置區 4"/>
          <p:cNvSpPr>
            <a:spLocks noGrp="1"/>
          </p:cNvSpPr>
          <p:nvPr>
            <p:ph type="dt" sz="half" idx="10"/>
          </p:nvPr>
        </p:nvSpPr>
        <p:spPr/>
        <p:txBody>
          <a:bodyPr/>
          <a:lstStyle/>
          <a:p>
            <a:fld id="{1E53F220-DB3D-4D57-9B88-DA201A626F1B}" type="datetimeFigureOut">
              <a:rPr lang="zh-TW" altLang="en-US" smtClean="0"/>
              <a:pPr/>
              <a:t>2019/4/24</a:t>
            </a:fld>
            <a:endParaRPr lang="zh-TW" altLang="en-US"/>
          </a:p>
        </p:txBody>
      </p:sp>
      <p:sp>
        <p:nvSpPr>
          <p:cNvPr id="6" name="頁尾版面配置區 5"/>
          <p:cNvSpPr>
            <a:spLocks noGrp="1"/>
          </p:cNvSpPr>
          <p:nvPr>
            <p:ph type="ftr" sz="quarter" idx="11"/>
          </p:nvPr>
        </p:nvSpPr>
        <p:spPr>
          <a:xfrm>
            <a:off x="301752" y="6410848"/>
            <a:ext cx="3383280" cy="365760"/>
          </a:xfrm>
        </p:spPr>
        <p:txBody>
          <a:bodyPr/>
          <a:lstStyle/>
          <a:p>
            <a:endParaRPr lang="zh-TW"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21" name="直線接點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矩形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矩形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矩形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矩形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矩形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矩形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橢圓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橢圓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投影片編號版面配置區 6"/>
          <p:cNvSpPr>
            <a:spLocks noGrp="1"/>
          </p:cNvSpPr>
          <p:nvPr>
            <p:ph type="sldNum" sz="quarter" idx="12"/>
          </p:nvPr>
        </p:nvSpPr>
        <p:spPr>
          <a:xfrm>
            <a:off x="1371600" y="312738"/>
            <a:ext cx="457200" cy="441325"/>
          </a:xfrm>
        </p:spPr>
        <p:txBody>
          <a:bodyPr/>
          <a:lstStyle/>
          <a:p>
            <a:fld id="{7A48DF41-85BF-4CFD-AE42-F402AB47CA98}" type="slidenum">
              <a:rPr lang="zh-TW" altLang="en-US" smtClean="0"/>
              <a:pPr/>
              <a:t>‹#›</a:t>
            </a:fld>
            <a:endParaRPr lang="zh-TW" altLang="en-US"/>
          </a:p>
        </p:txBody>
      </p:sp>
      <p:sp>
        <p:nvSpPr>
          <p:cNvPr id="2" name="標題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zh-TW" altLang="en-US" smtClean="0"/>
              <a:t>按一下以編輯母片標題樣式</a:t>
            </a:r>
            <a:endParaRPr kumimoji="0" lang="en-US"/>
          </a:p>
        </p:txBody>
      </p:sp>
      <p:sp>
        <p:nvSpPr>
          <p:cNvPr id="3" name="圖片版面配置區 2"/>
          <p:cNvSpPr>
            <a:spLocks noGrp="1"/>
          </p:cNvSpPr>
          <p:nvPr>
            <p:ph type="pic" idx="1"/>
          </p:nvPr>
        </p:nvSpPr>
        <p:spPr>
          <a:xfrm>
            <a:off x="3000375" y="609600"/>
            <a:ext cx="5867400" cy="4267200"/>
          </a:xfrm>
        </p:spPr>
        <p:txBody>
          <a:bodyPr/>
          <a:lstStyle>
            <a:lvl1pPr marL="0" indent="0">
              <a:buNone/>
              <a:defRPr sz="3200"/>
            </a:lvl1pPr>
          </a:lstStyle>
          <a:p>
            <a:r>
              <a:rPr kumimoji="0" lang="zh-TW" altLang="en-US" smtClean="0"/>
              <a:t>按一下圖示以新增圖片</a:t>
            </a:r>
            <a:endParaRPr kumimoji="0" lang="en-US" dirty="0"/>
          </a:p>
        </p:txBody>
      </p:sp>
      <p:sp>
        <p:nvSpPr>
          <p:cNvPr id="4" name="文字版面配置區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zh-TW" altLang="en-US" smtClean="0"/>
              <a:t>按一下以編輯母片文字樣式</a:t>
            </a:r>
          </a:p>
        </p:txBody>
      </p:sp>
      <p:sp>
        <p:nvSpPr>
          <p:cNvPr id="22" name="矩形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日期版面配置區 4"/>
          <p:cNvSpPr>
            <a:spLocks noGrp="1"/>
          </p:cNvSpPr>
          <p:nvPr>
            <p:ph type="dt" sz="half" idx="10"/>
          </p:nvPr>
        </p:nvSpPr>
        <p:spPr>
          <a:xfrm>
            <a:off x="5788152" y="6404984"/>
            <a:ext cx="3044952" cy="365760"/>
          </a:xfrm>
        </p:spPr>
        <p:txBody>
          <a:bodyPr/>
          <a:lstStyle/>
          <a:p>
            <a:fld id="{1E53F220-DB3D-4D57-9B88-DA201A626F1B}" type="datetimeFigureOut">
              <a:rPr lang="zh-TW" altLang="en-US" smtClean="0"/>
              <a:pPr/>
              <a:t>2019/4/24</a:t>
            </a:fld>
            <a:endParaRPr lang="zh-TW" altLang="en-US"/>
          </a:p>
        </p:txBody>
      </p:sp>
      <p:sp>
        <p:nvSpPr>
          <p:cNvPr id="6" name="頁尾版面配置區 5"/>
          <p:cNvSpPr>
            <a:spLocks noGrp="1"/>
          </p:cNvSpPr>
          <p:nvPr>
            <p:ph type="ftr" sz="quarter" idx="11"/>
          </p:nvPr>
        </p:nvSpPr>
        <p:spPr>
          <a:xfrm>
            <a:off x="301752" y="6410848"/>
            <a:ext cx="3584448" cy="365760"/>
          </a:xfrm>
        </p:spPr>
        <p:txBody>
          <a:bodyPr/>
          <a:lstStyle/>
          <a:p>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矩形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矩形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矩形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矩形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日期版面配置區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E53F220-DB3D-4D57-9B88-DA201A626F1B}" type="datetimeFigureOut">
              <a:rPr lang="zh-TW" altLang="en-US" smtClean="0"/>
              <a:pPr/>
              <a:t>2019/4/24</a:t>
            </a:fld>
            <a:endParaRPr lang="zh-TW" altLang="en-US"/>
          </a:p>
        </p:txBody>
      </p:sp>
      <p:sp>
        <p:nvSpPr>
          <p:cNvPr id="3" name="頁尾版面配置區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zh-TW" altLang="en-US"/>
          </a:p>
        </p:txBody>
      </p:sp>
      <p:sp>
        <p:nvSpPr>
          <p:cNvPr id="8" name="矩形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直線接點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橢圓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橢圓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投影片編號版面配置區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A48DF41-85BF-4CFD-AE42-F402AB47CA98}" type="slidenum">
              <a:rPr lang="zh-TW" altLang="en-US" smtClean="0"/>
              <a:pPr/>
              <a:t>‹#›</a:t>
            </a:fld>
            <a:endParaRPr lang="zh-TW" altLang="en-US"/>
          </a:p>
        </p:txBody>
      </p:sp>
      <p:sp>
        <p:nvSpPr>
          <p:cNvPr id="22" name="標題版面配置區 21"/>
          <p:cNvSpPr>
            <a:spLocks noGrp="1"/>
          </p:cNvSpPr>
          <p:nvPr>
            <p:ph type="title"/>
          </p:nvPr>
        </p:nvSpPr>
        <p:spPr>
          <a:xfrm>
            <a:off x="301752" y="228600"/>
            <a:ext cx="8534400" cy="758952"/>
          </a:xfrm>
          <a:prstGeom prst="rect">
            <a:avLst/>
          </a:prstGeom>
        </p:spPr>
        <p:txBody>
          <a:bodyPr vert="horz" anchor="b">
            <a:normAutofit/>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標題 2"/>
          <p:cNvSpPr>
            <a:spLocks noGrp="1"/>
          </p:cNvSpPr>
          <p:nvPr>
            <p:ph type="subTitle" idx="1"/>
          </p:nvPr>
        </p:nvSpPr>
        <p:spPr/>
        <p:txBody>
          <a:bodyPr>
            <a:normAutofit/>
          </a:bodyPr>
          <a:lstStyle/>
          <a:p>
            <a:r>
              <a:rPr lang="zh-TW" altLang="en-US" sz="4800" dirty="0" smtClean="0">
                <a:solidFill>
                  <a:srgbClr val="7030A0"/>
                </a:solidFill>
              </a:rPr>
              <a:t>臺中市政府消防局</a:t>
            </a:r>
            <a:endParaRPr lang="en-US" altLang="zh-TW" sz="4800" dirty="0" smtClean="0">
              <a:solidFill>
                <a:srgbClr val="7030A0"/>
              </a:solidFill>
            </a:endParaRPr>
          </a:p>
          <a:p>
            <a:r>
              <a:rPr lang="zh-TW" altLang="en-US" sz="4800" dirty="0" smtClean="0">
                <a:solidFill>
                  <a:srgbClr val="7030A0"/>
                </a:solidFill>
              </a:rPr>
              <a:t>科員王文暉</a:t>
            </a:r>
            <a:endParaRPr lang="zh-TW" altLang="en-US" sz="4800" dirty="0">
              <a:solidFill>
                <a:srgbClr val="7030A0"/>
              </a:solidFill>
            </a:endParaRPr>
          </a:p>
        </p:txBody>
      </p:sp>
      <p:sp>
        <p:nvSpPr>
          <p:cNvPr id="2" name="標題 1"/>
          <p:cNvSpPr>
            <a:spLocks noGrp="1"/>
          </p:cNvSpPr>
          <p:nvPr>
            <p:ph type="ctrTitle"/>
          </p:nvPr>
        </p:nvSpPr>
        <p:spPr/>
        <p:txBody>
          <a:bodyPr>
            <a:normAutofit fontScale="90000"/>
          </a:bodyPr>
          <a:lstStyle/>
          <a:p>
            <a:r>
              <a:rPr lang="zh-TW" altLang="en-US" dirty="0" smtClean="0"/>
              <a:t/>
            </a:r>
            <a:br>
              <a:rPr lang="zh-TW" altLang="en-US" dirty="0" smtClean="0"/>
            </a:br>
            <a:r>
              <a:rPr lang="zh-TW" altLang="en-US" dirty="0" smtClean="0"/>
              <a:t> </a:t>
            </a:r>
            <a:r>
              <a:rPr lang="zh-TW" altLang="en-US" dirty="0" smtClean="0"/>
              <a:t>老人福利機構</a:t>
            </a:r>
            <a:r>
              <a:rPr lang="en-US" altLang="zh-TW" dirty="0" smtClean="0"/>
              <a:t/>
            </a:r>
            <a:br>
              <a:rPr lang="en-US" altLang="zh-TW" dirty="0" smtClean="0"/>
            </a:br>
            <a:r>
              <a:rPr lang="zh-TW" altLang="en-US" sz="4400" dirty="0" smtClean="0"/>
              <a:t>自衛</a:t>
            </a:r>
            <a:r>
              <a:rPr lang="zh-TW" altLang="en-US" sz="4400" dirty="0" smtClean="0"/>
              <a:t>消防編組應變能力</a:t>
            </a:r>
            <a:r>
              <a:rPr lang="zh-TW" altLang="en-US" sz="4400" dirty="0" smtClean="0"/>
              <a:t>驗證宣導</a:t>
            </a:r>
            <a:endParaRPr lang="zh-TW" altLang="en-US" sz="4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0000"/>
                </a:solidFill>
              </a:rPr>
              <a:t>起火場所設定原則	</a:t>
            </a:r>
            <a:endParaRPr lang="zh-TW" altLang="en-US" dirty="0"/>
          </a:p>
        </p:txBody>
      </p:sp>
      <p:sp>
        <p:nvSpPr>
          <p:cNvPr id="3" name="內容版面配置區 2"/>
          <p:cNvSpPr>
            <a:spLocks noGrp="1"/>
          </p:cNvSpPr>
          <p:nvPr>
            <p:ph sz="quarter" idx="1"/>
          </p:nvPr>
        </p:nvSpPr>
        <p:spPr/>
        <p:txBody>
          <a:bodyPr/>
          <a:lstStyle/>
          <a:p>
            <a:endParaRPr lang="zh-TW" altLang="en-US" dirty="0" smtClean="0"/>
          </a:p>
          <a:p>
            <a:r>
              <a:rPr lang="en-US" altLang="zh-TW" dirty="0" smtClean="0">
                <a:solidFill>
                  <a:srgbClr val="C00000"/>
                </a:solidFill>
              </a:rPr>
              <a:t>3.</a:t>
            </a:r>
            <a:r>
              <a:rPr lang="zh-TW" altLang="en-US" dirty="0" smtClean="0">
                <a:solidFill>
                  <a:srgbClr val="C00000"/>
                </a:solidFill>
              </a:rPr>
              <a:t>如該建築物有數棟建築物，應使具有最大客房數之該棟建築物（模擬起火層）之探測器動作。</a:t>
            </a:r>
          </a:p>
          <a:p>
            <a:r>
              <a:rPr lang="en-US" altLang="zh-TW" dirty="0" smtClean="0">
                <a:solidFill>
                  <a:srgbClr val="C00000"/>
                </a:solidFill>
              </a:rPr>
              <a:t>4. </a:t>
            </a:r>
            <a:r>
              <a:rPr lang="zh-TW" altLang="en-US" dirty="0" smtClean="0">
                <a:solidFill>
                  <a:srgbClr val="C00000"/>
                </a:solidFill>
              </a:rPr>
              <a:t>如依消防法第六條設置住宅用火災警報器之場所，應以疏散避難困難度最高之樓層。</a:t>
            </a:r>
          </a:p>
          <a:p>
            <a:r>
              <a:rPr lang="en-US" altLang="zh-TW" dirty="0" smtClean="0">
                <a:solidFill>
                  <a:srgbClr val="C00000"/>
                </a:solidFill>
              </a:rPr>
              <a:t>(</a:t>
            </a:r>
            <a:r>
              <a:rPr lang="zh-TW" altLang="en-US" dirty="0" smtClean="0">
                <a:solidFill>
                  <a:srgbClr val="C00000"/>
                </a:solidFill>
              </a:rPr>
              <a:t>五</a:t>
            </a:r>
            <a:r>
              <a:rPr lang="en-US" altLang="zh-TW" dirty="0" smtClean="0">
                <a:solidFill>
                  <a:srgbClr val="C00000"/>
                </a:solidFill>
              </a:rPr>
              <a:t>) </a:t>
            </a:r>
            <a:r>
              <a:rPr lang="zh-TW" altLang="en-US" dirty="0" smtClean="0">
                <a:solidFill>
                  <a:srgbClr val="C00000"/>
                </a:solidFill>
              </a:rPr>
              <a:t>其他場所</a:t>
            </a:r>
            <a:r>
              <a:rPr lang="en-US" altLang="zh-TW" dirty="0" smtClean="0">
                <a:solidFill>
                  <a:srgbClr val="C00000"/>
                </a:solidFill>
              </a:rPr>
              <a:t>:</a:t>
            </a:r>
            <a:r>
              <a:rPr lang="zh-TW" altLang="en-US" dirty="0" smtClean="0">
                <a:solidFill>
                  <a:srgbClr val="C00000"/>
                </a:solidFill>
              </a:rPr>
              <a:t>設有用火、用電設備或器具等起火可能性較高之樓層。</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C000"/>
                </a:solidFill>
              </a:rPr>
              <a:t>驗證範圍</a:t>
            </a:r>
            <a:endParaRPr lang="zh-TW" altLang="en-US" dirty="0">
              <a:solidFill>
                <a:srgbClr val="FFC000"/>
              </a:solidFill>
            </a:endParaRPr>
          </a:p>
        </p:txBody>
      </p:sp>
      <p:sp>
        <p:nvSpPr>
          <p:cNvPr id="3" name="內容版面配置區 2"/>
          <p:cNvSpPr>
            <a:spLocks noGrp="1"/>
          </p:cNvSpPr>
          <p:nvPr>
            <p:ph sz="quarter" idx="1"/>
          </p:nvPr>
        </p:nvSpPr>
        <p:spPr/>
        <p:txBody>
          <a:bodyPr>
            <a:normAutofit/>
          </a:bodyPr>
          <a:lstStyle/>
          <a:p>
            <a:endParaRPr lang="zh-TW" altLang="en-US" dirty="0" smtClean="0"/>
          </a:p>
          <a:p>
            <a:r>
              <a:rPr lang="en-US" altLang="zh-TW" dirty="0" smtClean="0"/>
              <a:t>(</a:t>
            </a:r>
            <a:r>
              <a:rPr lang="zh-TW" altLang="en-US" dirty="0" smtClean="0"/>
              <a:t>一</a:t>
            </a:r>
            <a:r>
              <a:rPr lang="en-US" altLang="zh-TW" dirty="0" smtClean="0"/>
              <a:t>) </a:t>
            </a:r>
            <a:r>
              <a:rPr lang="zh-TW" altLang="en-US" dirty="0" smtClean="0">
                <a:solidFill>
                  <a:srgbClr val="FF0000"/>
                </a:solidFill>
              </a:rPr>
              <a:t>高層複合用途建築物</a:t>
            </a:r>
            <a:r>
              <a:rPr lang="en-US" altLang="zh-TW" dirty="0" smtClean="0"/>
              <a:t>:</a:t>
            </a:r>
            <a:r>
              <a:rPr lang="zh-TW" altLang="en-US" dirty="0" smtClean="0"/>
              <a:t>起火樓層設有特別安全梯，或者扣除垂直區劃後，有超過二個之防火區劃時，由該起火層及其上下樓層進行演練暨驗證，其他情形則為全館。 	</a:t>
            </a:r>
          </a:p>
          <a:p>
            <a:r>
              <a:rPr lang="en-US" altLang="zh-TW" dirty="0" smtClean="0"/>
              <a:t>(</a:t>
            </a:r>
            <a:r>
              <a:rPr lang="zh-TW" altLang="en-US" dirty="0" smtClean="0"/>
              <a:t>二</a:t>
            </a:r>
            <a:r>
              <a:rPr lang="en-US" altLang="zh-TW" dirty="0" smtClean="0"/>
              <a:t>) </a:t>
            </a:r>
            <a:r>
              <a:rPr lang="zh-TW" altLang="en-US" dirty="0" smtClean="0">
                <a:solidFill>
                  <a:srgbClr val="FF0000"/>
                </a:solidFill>
              </a:rPr>
              <a:t>大型空間</a:t>
            </a:r>
            <a:r>
              <a:rPr lang="zh-TW" altLang="en-US" dirty="0" smtClean="0"/>
              <a:t>：全棟建築物均為商場或市場等用途時，全棟均應進行，如為複合用途建築物，則以百貨公司、超級市場等用途之場所為範圍</a:t>
            </a:r>
            <a:r>
              <a:rPr lang="en-US" altLang="zh-TW" dirty="0" smtClean="0"/>
              <a:t>(</a:t>
            </a:r>
            <a:r>
              <a:rPr lang="zh-TW" altLang="en-US" dirty="0" smtClean="0"/>
              <a:t>可參考下圖填滿部分</a:t>
            </a:r>
            <a:r>
              <a:rPr lang="en-US" altLang="zh-TW" dirty="0" smtClean="0"/>
              <a:t>)</a:t>
            </a:r>
            <a:r>
              <a:rPr lang="zh-TW" altLang="en-US" dirty="0" smtClean="0"/>
              <a:t>。 </a:t>
            </a:r>
          </a:p>
          <a:p>
            <a:pPr>
              <a:buNone/>
            </a:pPr>
            <a:endParaRPr lang="zh-TW" altLang="en-US" dirty="0" smtClean="0"/>
          </a:p>
          <a:p>
            <a:endParaRPr lang="zh-TW"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C000"/>
                </a:solidFill>
              </a:rPr>
              <a:t>大型空間驗證範圍</a:t>
            </a:r>
            <a:endParaRPr lang="zh-TW" altLang="en-US" dirty="0">
              <a:solidFill>
                <a:srgbClr val="FFC000"/>
              </a:solidFill>
            </a:endParaRPr>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539552" y="2420888"/>
            <a:ext cx="7704856" cy="280831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dirty="0" smtClean="0">
                <a:solidFill>
                  <a:srgbClr val="FFC000"/>
                </a:solidFill>
              </a:rPr>
              <a:t>(</a:t>
            </a:r>
            <a:r>
              <a:rPr lang="zh-TW" altLang="en-US" dirty="0" smtClean="0">
                <a:solidFill>
                  <a:srgbClr val="FFC000"/>
                </a:solidFill>
              </a:rPr>
              <a:t>三</a:t>
            </a:r>
            <a:r>
              <a:rPr lang="en-US" altLang="zh-TW" dirty="0" smtClean="0">
                <a:solidFill>
                  <a:srgbClr val="FFC000"/>
                </a:solidFill>
              </a:rPr>
              <a:t>) </a:t>
            </a:r>
            <a:r>
              <a:rPr lang="zh-TW" altLang="en-US" dirty="0" smtClean="0">
                <a:solidFill>
                  <a:srgbClr val="FFC000"/>
                </a:solidFill>
              </a:rPr>
              <a:t>收容避難弱者場所驗證範圍</a:t>
            </a:r>
            <a:endParaRPr lang="zh-TW" altLang="en-US" dirty="0">
              <a:solidFill>
                <a:srgbClr val="FFC000"/>
              </a:solidFill>
            </a:endParaRPr>
          </a:p>
        </p:txBody>
      </p:sp>
      <p:sp>
        <p:nvSpPr>
          <p:cNvPr id="3" name="內容版面配置區 2"/>
          <p:cNvSpPr>
            <a:spLocks noGrp="1"/>
          </p:cNvSpPr>
          <p:nvPr>
            <p:ph sz="quarter" idx="1"/>
          </p:nvPr>
        </p:nvSpPr>
        <p:spPr/>
        <p:txBody>
          <a:bodyPr>
            <a:normAutofit/>
          </a:bodyPr>
          <a:lstStyle/>
          <a:p>
            <a:endParaRPr lang="zh-TW" altLang="en-US" dirty="0" smtClean="0"/>
          </a:p>
          <a:p>
            <a:r>
              <a:rPr lang="en-US" altLang="zh-TW" dirty="0" smtClean="0"/>
              <a:t>1. </a:t>
            </a:r>
            <a:r>
              <a:rPr lang="zh-TW" altLang="en-US" dirty="0" smtClean="0"/>
              <a:t>大型機構：自力避難困難人數及避難困難度最高的  </a:t>
            </a:r>
            <a:endParaRPr lang="en-US" altLang="zh-TW" dirty="0" smtClean="0"/>
          </a:p>
          <a:p>
            <a:pPr>
              <a:buNone/>
            </a:pPr>
            <a:r>
              <a:rPr lang="en-US" altLang="zh-TW" dirty="0" smtClean="0"/>
              <a:t>                            </a:t>
            </a:r>
            <a:r>
              <a:rPr lang="zh-TW" altLang="en-US" dirty="0" smtClean="0"/>
              <a:t>起火區劃、鄰接區劃、垂直鄰接區劃。</a:t>
            </a:r>
          </a:p>
          <a:p>
            <a:endParaRPr lang="zh-TW" altLang="en-US" dirty="0" smtClean="0"/>
          </a:p>
          <a:p>
            <a:r>
              <a:rPr lang="en-US" altLang="zh-TW" dirty="0" smtClean="0"/>
              <a:t>2. </a:t>
            </a:r>
            <a:r>
              <a:rPr lang="zh-TW" altLang="en-US" dirty="0" smtClean="0"/>
              <a:t>小型機構：符合收容避難弱者用途之場所全部。 </a:t>
            </a:r>
          </a:p>
          <a:p>
            <a:pPr>
              <a:buNone/>
            </a:pPr>
            <a:r>
              <a:rPr lang="zh-TW" altLang="en-US" dirty="0" smtClean="0"/>
              <a:t>	</a:t>
            </a:r>
          </a:p>
          <a:p>
            <a:endParaRPr lang="zh-TW" altLang="en-US" dirty="0" smtClean="0"/>
          </a:p>
          <a:p>
            <a:endParaRPr lang="zh-TW" altLang="en-US" dirty="0" smtClean="0"/>
          </a:p>
          <a:p>
            <a:pPr>
              <a:buNone/>
            </a:pPr>
            <a:endParaRPr lang="zh-TW" altLang="en-US" dirty="0" smtClean="0"/>
          </a:p>
          <a:p>
            <a:pPr>
              <a:buNone/>
            </a:pPr>
            <a:endParaRPr lang="zh-TW"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solidFill>
                  <a:srgbClr val="FFC000"/>
                </a:solidFill>
              </a:rPr>
              <a:t>(</a:t>
            </a:r>
            <a:r>
              <a:rPr lang="zh-TW" altLang="en-US" dirty="0" smtClean="0">
                <a:solidFill>
                  <a:srgbClr val="FFC000"/>
                </a:solidFill>
              </a:rPr>
              <a:t>四</a:t>
            </a:r>
            <a:r>
              <a:rPr lang="en-US" altLang="zh-TW" dirty="0" smtClean="0">
                <a:solidFill>
                  <a:srgbClr val="FFC000"/>
                </a:solidFill>
              </a:rPr>
              <a:t>)</a:t>
            </a:r>
            <a:r>
              <a:rPr lang="zh-TW" altLang="en-US" dirty="0" smtClean="0">
                <a:solidFill>
                  <a:srgbClr val="FFC000"/>
                </a:solidFill>
              </a:rPr>
              <a:t>旅館驗證範圍</a:t>
            </a:r>
            <a:endParaRPr lang="zh-TW" altLang="en-US" dirty="0"/>
          </a:p>
        </p:txBody>
      </p:sp>
      <p:sp>
        <p:nvSpPr>
          <p:cNvPr id="3" name="內容版面配置區 2"/>
          <p:cNvSpPr>
            <a:spLocks noGrp="1"/>
          </p:cNvSpPr>
          <p:nvPr>
            <p:ph sz="quarter" idx="1"/>
          </p:nvPr>
        </p:nvSpPr>
        <p:spPr/>
        <p:txBody>
          <a:bodyPr>
            <a:normAutofit/>
          </a:bodyPr>
          <a:lstStyle/>
          <a:p>
            <a:pPr>
              <a:buNone/>
            </a:pPr>
            <a:endParaRPr lang="zh-TW" altLang="en-US" dirty="0" smtClean="0"/>
          </a:p>
          <a:p>
            <a:r>
              <a:rPr lang="en-US" altLang="zh-TW" dirty="0" smtClean="0"/>
              <a:t>1. </a:t>
            </a:r>
            <a:r>
              <a:rPr lang="zh-TW" altLang="en-US" b="1" dirty="0" smtClean="0">
                <a:solidFill>
                  <a:srgbClr val="FF0000"/>
                </a:solidFill>
              </a:rPr>
              <a:t>設有自動撒水設備</a:t>
            </a:r>
            <a:r>
              <a:rPr lang="zh-TW" altLang="en-US" dirty="0" smtClean="0"/>
              <a:t>且有特別安全梯或垂直區劃</a:t>
            </a:r>
            <a:r>
              <a:rPr lang="en-US" altLang="zh-TW" dirty="0" smtClean="0"/>
              <a:t>:</a:t>
            </a:r>
            <a:r>
              <a:rPr lang="zh-TW" altLang="en-US" dirty="0" smtClean="0"/>
              <a:t>起火層及其直上層。</a:t>
            </a:r>
          </a:p>
          <a:p>
            <a:r>
              <a:rPr lang="en-US" altLang="zh-TW" dirty="0" smtClean="0"/>
              <a:t>2. </a:t>
            </a:r>
            <a:r>
              <a:rPr lang="zh-TW" altLang="en-US" b="1" dirty="0" smtClean="0">
                <a:solidFill>
                  <a:srgbClr val="FF0000"/>
                </a:solidFill>
              </a:rPr>
              <a:t>未設自動撒水設備</a:t>
            </a:r>
            <a:r>
              <a:rPr lang="zh-TW" altLang="en-US" dirty="0" smtClean="0"/>
              <a:t>，但有特別安全梯或垂直區劃</a:t>
            </a:r>
            <a:r>
              <a:rPr lang="en-US" altLang="zh-TW" dirty="0" smtClean="0"/>
              <a:t>:</a:t>
            </a:r>
            <a:r>
              <a:rPr lang="zh-TW" altLang="en-US" dirty="0" smtClean="0"/>
              <a:t>起火層起及起火層以上之樓層</a:t>
            </a:r>
            <a:r>
              <a:rPr lang="en-US" altLang="zh-TW" dirty="0" smtClean="0"/>
              <a:t>(</a:t>
            </a:r>
            <a:r>
              <a:rPr lang="zh-TW" altLang="en-US" dirty="0" smtClean="0"/>
              <a:t>疏散同時要高喊失火了提醒發生火災，但有音聲引導裝置時可免</a:t>
            </a:r>
            <a:r>
              <a:rPr lang="en-US" altLang="zh-TW" dirty="0" smtClean="0"/>
              <a:t>)</a:t>
            </a:r>
            <a:r>
              <a:rPr lang="zh-TW" altLang="en-US" dirty="0" smtClean="0"/>
              <a:t>。</a:t>
            </a:r>
          </a:p>
          <a:p>
            <a:r>
              <a:rPr lang="en-US" altLang="zh-TW" dirty="0" smtClean="0"/>
              <a:t>3. </a:t>
            </a:r>
            <a:r>
              <a:rPr lang="zh-TW" altLang="en-US" b="1" dirty="0" smtClean="0">
                <a:solidFill>
                  <a:srgbClr val="FF0000"/>
                </a:solidFill>
              </a:rPr>
              <a:t>無特別安全梯且未垂直區劃</a:t>
            </a:r>
            <a:r>
              <a:rPr lang="en-US" altLang="zh-TW" dirty="0" smtClean="0"/>
              <a:t>: </a:t>
            </a:r>
            <a:r>
              <a:rPr lang="zh-TW" altLang="en-US" dirty="0" smtClean="0"/>
              <a:t>起火層起及起火層以上之樓層</a:t>
            </a:r>
            <a:r>
              <a:rPr lang="en-US" altLang="zh-TW" dirty="0" smtClean="0"/>
              <a:t>(</a:t>
            </a:r>
            <a:r>
              <a:rPr lang="zh-TW" altLang="en-US" dirty="0" smtClean="0"/>
              <a:t>疏散同時要高喊失火了提醒發生火災，並應避難引導至避難層</a:t>
            </a:r>
            <a:r>
              <a:rPr lang="en-US" altLang="zh-TW" dirty="0" smtClean="0"/>
              <a:t>)</a:t>
            </a:r>
            <a:r>
              <a:rPr lang="zh-TW" altLang="en-US" dirty="0" smtClean="0"/>
              <a:t>。 	</a:t>
            </a:r>
          </a:p>
          <a:p>
            <a:r>
              <a:rPr lang="en-US" altLang="zh-TW" dirty="0" smtClean="0"/>
              <a:t>(</a:t>
            </a:r>
            <a:r>
              <a:rPr lang="zh-TW" altLang="en-US" dirty="0" smtClean="0"/>
              <a:t>五</a:t>
            </a:r>
            <a:r>
              <a:rPr lang="en-US" altLang="zh-TW" dirty="0" smtClean="0"/>
              <a:t>) </a:t>
            </a:r>
            <a:r>
              <a:rPr lang="zh-TW" altLang="en-US" dirty="0" smtClean="0"/>
              <a:t>其他場所：起火層。 </a:t>
            </a:r>
          </a:p>
          <a:p>
            <a:pPr>
              <a:buNone/>
            </a:pPr>
            <a:endParaRPr lang="zh-TW" altLang="en-US" dirty="0" smtClean="0"/>
          </a:p>
          <a:p>
            <a:endParaRPr lang="zh-TW"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C000"/>
                </a:solidFill>
              </a:rPr>
              <a:t>驗證事項	</a:t>
            </a:r>
            <a:endParaRPr lang="zh-TW" altLang="en-US" dirty="0">
              <a:solidFill>
                <a:srgbClr val="FFC000"/>
              </a:solidFill>
            </a:endParaRPr>
          </a:p>
        </p:txBody>
      </p:sp>
      <p:sp>
        <p:nvSpPr>
          <p:cNvPr id="3" name="內容版面配置區 2"/>
          <p:cNvSpPr>
            <a:spLocks noGrp="1"/>
          </p:cNvSpPr>
          <p:nvPr>
            <p:ph sz="quarter" idx="1"/>
          </p:nvPr>
        </p:nvSpPr>
        <p:spPr/>
        <p:txBody>
          <a:bodyPr/>
          <a:lstStyle/>
          <a:p>
            <a:r>
              <a:rPr lang="zh-TW" altLang="en-US" sz="3200" dirty="0" smtClean="0">
                <a:solidFill>
                  <a:srgbClr val="C00000"/>
                </a:solidFill>
              </a:rPr>
              <a:t>從火災發生後，自衛消防編組成員應視實際火災情境，依任務分工執行下列應變行動</a:t>
            </a:r>
            <a:r>
              <a:rPr lang="en-US" altLang="zh-TW" sz="3200" dirty="0" smtClean="0">
                <a:solidFill>
                  <a:srgbClr val="C00000"/>
                </a:solidFill>
              </a:rPr>
              <a:t>(</a:t>
            </a:r>
            <a:r>
              <a:rPr lang="zh-TW" altLang="en-US" sz="3200" dirty="0" smtClean="0">
                <a:solidFill>
                  <a:srgbClr val="C00000"/>
                </a:solidFill>
              </a:rPr>
              <a:t>各項應變行動順序依火災情境不同予以彈性調整，其執行重點詳如附錄一</a:t>
            </a:r>
            <a:r>
              <a:rPr lang="zh-TW" altLang="en-US" sz="3200" dirty="0" smtClean="0"/>
              <a:t>。	</a:t>
            </a:r>
          </a:p>
          <a:p>
            <a:endParaRPr lang="zh-TW"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smtClean="0"/>
              <a:t/>
            </a:r>
            <a:br>
              <a:rPr lang="zh-TW" altLang="en-US" dirty="0" smtClean="0"/>
            </a:br>
            <a:r>
              <a:rPr lang="zh-TW" altLang="zh-TW" b="1" dirty="0" smtClean="0">
                <a:solidFill>
                  <a:srgbClr val="FF0000"/>
                </a:solidFill>
              </a:rPr>
              <a:t>各項應變行動執行重點</a:t>
            </a:r>
            <a:endParaRPr lang="zh-TW" altLang="en-US" dirty="0">
              <a:solidFill>
                <a:srgbClr val="FF0000"/>
              </a:solidFill>
            </a:endParaRPr>
          </a:p>
        </p:txBody>
      </p:sp>
      <p:sp>
        <p:nvSpPr>
          <p:cNvPr id="3" name="內容版面配置區 2"/>
          <p:cNvSpPr>
            <a:spLocks noGrp="1"/>
          </p:cNvSpPr>
          <p:nvPr>
            <p:ph sz="quarter" idx="1"/>
          </p:nvPr>
        </p:nvSpPr>
        <p:spPr/>
        <p:txBody>
          <a:bodyPr>
            <a:normAutofit/>
          </a:bodyPr>
          <a:lstStyle/>
          <a:p>
            <a:endParaRPr lang="zh-TW" altLang="en-US" dirty="0" smtClean="0"/>
          </a:p>
          <a:p>
            <a:r>
              <a:rPr lang="en-US" altLang="zh-TW" dirty="0" smtClean="0">
                <a:solidFill>
                  <a:srgbClr val="FF0000"/>
                </a:solidFill>
              </a:rPr>
              <a:t>(</a:t>
            </a:r>
            <a:r>
              <a:rPr lang="zh-TW" altLang="en-US" dirty="0" smtClean="0">
                <a:solidFill>
                  <a:srgbClr val="FF0000"/>
                </a:solidFill>
              </a:rPr>
              <a:t>一</a:t>
            </a:r>
            <a:r>
              <a:rPr lang="en-US" altLang="zh-TW" dirty="0" smtClean="0">
                <a:solidFill>
                  <a:srgbClr val="FF0000"/>
                </a:solidFill>
              </a:rPr>
              <a:t>) </a:t>
            </a:r>
            <a:r>
              <a:rPr lang="zh-TW" altLang="en-US" dirty="0" smtClean="0">
                <a:solidFill>
                  <a:srgbClr val="FF0000"/>
                </a:solidFill>
              </a:rPr>
              <a:t>確認火災訊號</a:t>
            </a:r>
            <a:r>
              <a:rPr lang="en-US" altLang="zh-TW" dirty="0" smtClean="0">
                <a:solidFill>
                  <a:srgbClr val="FF0000"/>
                </a:solidFill>
              </a:rPr>
              <a:t>:</a:t>
            </a:r>
            <a:r>
              <a:rPr lang="zh-TW" altLang="en-US" dirty="0" smtClean="0"/>
              <a:t>藉由火警自動警報設備之受信總機或住宅用火災警報器，確認起火區域。</a:t>
            </a:r>
            <a:endParaRPr lang="en-US" altLang="zh-TW" dirty="0" smtClean="0"/>
          </a:p>
          <a:p>
            <a:r>
              <a:rPr lang="zh-TW" altLang="en-US" dirty="0" smtClean="0"/>
              <a:t> </a:t>
            </a:r>
            <a:r>
              <a:rPr lang="en-US" altLang="zh-TW" dirty="0" smtClean="0">
                <a:solidFill>
                  <a:srgbClr val="FF0000"/>
                </a:solidFill>
              </a:rPr>
              <a:t>(</a:t>
            </a:r>
            <a:r>
              <a:rPr lang="zh-TW" altLang="en-US" dirty="0" smtClean="0">
                <a:solidFill>
                  <a:srgbClr val="FF0000"/>
                </a:solidFill>
              </a:rPr>
              <a:t>二</a:t>
            </a:r>
            <a:r>
              <a:rPr lang="en-US" altLang="zh-TW" dirty="0" smtClean="0">
                <a:solidFill>
                  <a:srgbClr val="FF0000"/>
                </a:solidFill>
              </a:rPr>
              <a:t>) </a:t>
            </a:r>
            <a:r>
              <a:rPr lang="zh-TW" altLang="en-US" dirty="0" smtClean="0">
                <a:solidFill>
                  <a:srgbClr val="FF0000"/>
                </a:solidFill>
              </a:rPr>
              <a:t>確認現場</a:t>
            </a:r>
            <a:r>
              <a:rPr lang="en-US" altLang="zh-TW" dirty="0" smtClean="0">
                <a:solidFill>
                  <a:srgbClr val="FF0000"/>
                </a:solidFill>
              </a:rPr>
              <a:t>:</a:t>
            </a:r>
            <a:r>
              <a:rPr lang="zh-TW" altLang="en-US" sz="2800" dirty="0" smtClean="0"/>
              <a:t>到起火處所確認現場狀況。 </a:t>
            </a:r>
            <a:endParaRPr lang="en-US" altLang="zh-TW" sz="2800" dirty="0" smtClean="0"/>
          </a:p>
          <a:p>
            <a:r>
              <a:rPr lang="en-US" altLang="zh-TW" sz="2800" dirty="0" smtClean="0">
                <a:solidFill>
                  <a:srgbClr val="FF0000"/>
                </a:solidFill>
              </a:rPr>
              <a:t>(</a:t>
            </a:r>
            <a:r>
              <a:rPr lang="zh-TW" altLang="en-US" sz="2800" dirty="0" smtClean="0">
                <a:solidFill>
                  <a:srgbClr val="FF0000"/>
                </a:solidFill>
              </a:rPr>
              <a:t>三</a:t>
            </a:r>
            <a:r>
              <a:rPr lang="en-US" altLang="zh-TW" sz="2800" dirty="0" smtClean="0">
                <a:solidFill>
                  <a:srgbClr val="FF0000"/>
                </a:solidFill>
              </a:rPr>
              <a:t>) </a:t>
            </a:r>
            <a:r>
              <a:rPr lang="zh-TW" altLang="en-US" sz="2800" dirty="0" smtClean="0">
                <a:solidFill>
                  <a:srgbClr val="FF0000"/>
                </a:solidFill>
              </a:rPr>
              <a:t>火災通報</a:t>
            </a:r>
            <a:r>
              <a:rPr lang="en-US" altLang="zh-TW" sz="2800" dirty="0" smtClean="0">
                <a:solidFill>
                  <a:srgbClr val="FF0000"/>
                </a:solidFill>
              </a:rPr>
              <a:t>:</a:t>
            </a:r>
            <a:r>
              <a:rPr lang="zh-TW" altLang="en-US" sz="2800" dirty="0" smtClean="0"/>
              <a:t>確認火災後，現場確認人員應立即向自衛消防編組成員、消防機關及場所人員等相關人員，通報火災訊息及避難訊息。 </a:t>
            </a:r>
          </a:p>
          <a:p>
            <a:r>
              <a:rPr lang="en-US" altLang="zh-TW" sz="2800" dirty="0" smtClean="0">
                <a:solidFill>
                  <a:srgbClr val="FF0000"/>
                </a:solidFill>
              </a:rPr>
              <a:t>(</a:t>
            </a:r>
            <a:r>
              <a:rPr lang="zh-TW" altLang="en-US" sz="2800" dirty="0" smtClean="0">
                <a:solidFill>
                  <a:srgbClr val="FF0000"/>
                </a:solidFill>
              </a:rPr>
              <a:t>四</a:t>
            </a:r>
            <a:r>
              <a:rPr lang="en-US" altLang="zh-TW" sz="2800" dirty="0" smtClean="0">
                <a:solidFill>
                  <a:srgbClr val="FF0000"/>
                </a:solidFill>
              </a:rPr>
              <a:t>) </a:t>
            </a:r>
            <a:r>
              <a:rPr lang="zh-TW" altLang="en-US" sz="2800" dirty="0" smtClean="0">
                <a:solidFill>
                  <a:srgbClr val="FF0000"/>
                </a:solidFill>
              </a:rPr>
              <a:t>初期滅火：</a:t>
            </a:r>
            <a:r>
              <a:rPr lang="zh-TW" altLang="en-US" sz="2800" dirty="0" smtClean="0"/>
              <a:t>使用滅火器及室內消防栓（有設置時），進行火災初期滅火。 </a:t>
            </a:r>
          </a:p>
          <a:p>
            <a:endParaRPr lang="zh-TW" altLang="en-US" sz="2800" dirty="0" smtClean="0"/>
          </a:p>
          <a:p>
            <a:endParaRPr lang="zh-TW" altLang="en-US" sz="2800" dirty="0" smtClean="0"/>
          </a:p>
          <a:p>
            <a:endParaRPr lang="zh-TW" altLang="en-US" dirty="0" smtClean="0"/>
          </a:p>
          <a:p>
            <a:pPr>
              <a:buNone/>
            </a:pPr>
            <a:endParaRPr lang="zh-TW" alt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b="1" dirty="0" smtClean="0">
                <a:solidFill>
                  <a:srgbClr val="FF0000"/>
                </a:solidFill>
              </a:rPr>
              <a:t>各項應變行動執行重點</a:t>
            </a:r>
            <a:endParaRPr lang="zh-TW" altLang="en-US" dirty="0"/>
          </a:p>
        </p:txBody>
      </p:sp>
      <p:sp>
        <p:nvSpPr>
          <p:cNvPr id="3" name="內容版面配置區 2"/>
          <p:cNvSpPr>
            <a:spLocks noGrp="1"/>
          </p:cNvSpPr>
          <p:nvPr>
            <p:ph sz="quarter" idx="1"/>
          </p:nvPr>
        </p:nvSpPr>
        <p:spPr/>
        <p:txBody>
          <a:bodyPr>
            <a:normAutofit fontScale="92500"/>
          </a:bodyPr>
          <a:lstStyle/>
          <a:p>
            <a:endParaRPr lang="zh-TW" altLang="en-US" dirty="0" smtClean="0"/>
          </a:p>
          <a:p>
            <a:r>
              <a:rPr lang="en-US" altLang="zh-TW" dirty="0" smtClean="0">
                <a:solidFill>
                  <a:srgbClr val="FF0000"/>
                </a:solidFill>
              </a:rPr>
              <a:t>(</a:t>
            </a:r>
            <a:r>
              <a:rPr lang="zh-TW" altLang="en-US" dirty="0" smtClean="0">
                <a:solidFill>
                  <a:srgbClr val="FF0000"/>
                </a:solidFill>
              </a:rPr>
              <a:t>五</a:t>
            </a:r>
            <a:r>
              <a:rPr lang="en-US" altLang="zh-TW" dirty="0" smtClean="0">
                <a:solidFill>
                  <a:srgbClr val="FF0000"/>
                </a:solidFill>
              </a:rPr>
              <a:t>) </a:t>
            </a:r>
            <a:r>
              <a:rPr lang="zh-TW" altLang="en-US" dirty="0" smtClean="0">
                <a:solidFill>
                  <a:srgbClr val="FF0000"/>
                </a:solidFill>
              </a:rPr>
              <a:t>避難引導：</a:t>
            </a:r>
            <a:r>
              <a:rPr lang="zh-TW" altLang="en-US" dirty="0" smtClean="0"/>
              <a:t>引導場所人員等進行避難疏散方式如下。 </a:t>
            </a:r>
          </a:p>
          <a:p>
            <a:r>
              <a:rPr lang="en-US" altLang="zh-TW" dirty="0" smtClean="0"/>
              <a:t>1. </a:t>
            </a:r>
            <a:r>
              <a:rPr lang="zh-TW" altLang="en-US" dirty="0" smtClean="0"/>
              <a:t>高層複合用途建築物、大型空間、收容避難弱者</a:t>
            </a:r>
            <a:r>
              <a:rPr lang="en-US" altLang="zh-TW" dirty="0" smtClean="0"/>
              <a:t>(</a:t>
            </a:r>
            <a:r>
              <a:rPr lang="zh-TW" altLang="en-US" dirty="0" smtClean="0"/>
              <a:t>大型機構</a:t>
            </a:r>
            <a:r>
              <a:rPr lang="en-US" altLang="zh-TW" dirty="0" smtClean="0"/>
              <a:t>)</a:t>
            </a:r>
            <a:r>
              <a:rPr lang="zh-TW" altLang="en-US" dirty="0" smtClean="0"/>
              <a:t>：優先將起火區劃內人員水平疏散至鄰接區劃後，再將鄰接區劃內人員水平疏散至其他相對安全區劃，最後將垂直鄰接區劃內人員水平疏散至其他相對安全區劃，如場所符合建築技術規則建築設計施工編第九十九條之一規定，僅就起火區劃、鄰接區劃進行人員疏散並驗證界限時間，垂直鄰接區劃免進行人員疏散。 </a:t>
            </a:r>
          </a:p>
          <a:p>
            <a:r>
              <a:rPr lang="zh-TW" altLang="en-US" dirty="0" smtClean="0"/>
              <a:t>	</a:t>
            </a:r>
          </a:p>
          <a:p>
            <a:endParaRPr lang="zh-TW"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b="1" dirty="0" smtClean="0">
                <a:solidFill>
                  <a:srgbClr val="FF0000"/>
                </a:solidFill>
              </a:rPr>
              <a:t>各項應變行動執行重點</a:t>
            </a:r>
            <a:endParaRPr lang="zh-TW" altLang="en-US" dirty="0"/>
          </a:p>
        </p:txBody>
      </p:sp>
      <p:sp>
        <p:nvSpPr>
          <p:cNvPr id="3" name="內容版面配置區 2"/>
          <p:cNvSpPr>
            <a:spLocks noGrp="1"/>
          </p:cNvSpPr>
          <p:nvPr>
            <p:ph sz="quarter" idx="1"/>
          </p:nvPr>
        </p:nvSpPr>
        <p:spPr/>
        <p:txBody>
          <a:bodyPr/>
          <a:lstStyle/>
          <a:p>
            <a:r>
              <a:rPr lang="en-US" altLang="zh-TW" dirty="0" smtClean="0"/>
              <a:t>2. </a:t>
            </a:r>
            <a:r>
              <a:rPr lang="zh-TW" altLang="en-US" dirty="0" smtClean="0"/>
              <a:t>收容避難弱者</a:t>
            </a:r>
            <a:r>
              <a:rPr lang="en-US" altLang="zh-TW" dirty="0" smtClean="0"/>
              <a:t>(</a:t>
            </a:r>
            <a:r>
              <a:rPr lang="zh-TW" altLang="en-US" dirty="0" smtClean="0"/>
              <a:t>小型機構</a:t>
            </a:r>
            <a:r>
              <a:rPr lang="en-US" altLang="zh-TW" dirty="0" smtClean="0"/>
              <a:t>)</a:t>
            </a:r>
            <a:r>
              <a:rPr lang="zh-TW" altLang="en-US" dirty="0" smtClean="0"/>
              <a:t>：考量小型機構整體規模較小，原則以避難疏散至建築物外為原則，惟若其防火區劃符合前述。</a:t>
            </a:r>
            <a:endParaRPr lang="en-US" altLang="zh-TW" dirty="0" smtClean="0"/>
          </a:p>
          <a:p>
            <a:endParaRPr lang="zh-TW" altLang="en-US" dirty="0" smtClean="0"/>
          </a:p>
          <a:p>
            <a:r>
              <a:rPr lang="en-US" altLang="zh-TW" dirty="0" smtClean="0"/>
              <a:t>3. </a:t>
            </a:r>
            <a:r>
              <a:rPr lang="zh-TW" altLang="en-US" dirty="0" smtClean="0"/>
              <a:t>旅館：優先將起火層內人員疏散離開起火層，再將非起火層內之人員疏散離開非起火樓層。 </a:t>
            </a:r>
          </a:p>
          <a:p>
            <a:r>
              <a:rPr lang="en-US" altLang="zh-TW" dirty="0" smtClean="0"/>
              <a:t>4. </a:t>
            </a:r>
            <a:r>
              <a:rPr lang="zh-TW" altLang="en-US" dirty="0" smtClean="0"/>
              <a:t>其他場所：優先將起火居室內人員疏散離開起火居室，再將起火居室以外之人員疏散離開起火層。</a:t>
            </a:r>
          </a:p>
          <a:p>
            <a:pPr>
              <a:buNone/>
            </a:pPr>
            <a:endParaRPr lang="zh-TW" altLang="en-US" dirty="0" smtClean="0"/>
          </a:p>
          <a:p>
            <a:endParaRPr lang="zh-TW" altLang="en-US" dirty="0" smtClean="0"/>
          </a:p>
          <a:p>
            <a:endParaRPr lang="zh-TW"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b="1" dirty="0" smtClean="0">
                <a:solidFill>
                  <a:srgbClr val="FF0000"/>
                </a:solidFill>
              </a:rPr>
              <a:t>各項應變行動執行重點</a:t>
            </a:r>
            <a:endParaRPr lang="zh-TW" altLang="en-US" dirty="0"/>
          </a:p>
        </p:txBody>
      </p:sp>
      <p:sp>
        <p:nvSpPr>
          <p:cNvPr id="3" name="內容版面配置區 2"/>
          <p:cNvSpPr>
            <a:spLocks noGrp="1"/>
          </p:cNvSpPr>
          <p:nvPr>
            <p:ph sz="quarter" idx="1"/>
          </p:nvPr>
        </p:nvSpPr>
        <p:spPr/>
        <p:txBody>
          <a:bodyPr>
            <a:normAutofit fontScale="92500" lnSpcReduction="20000"/>
          </a:bodyPr>
          <a:lstStyle/>
          <a:p>
            <a:endParaRPr lang="zh-TW" altLang="en-US" dirty="0" smtClean="0"/>
          </a:p>
          <a:p>
            <a:r>
              <a:rPr lang="en-US" altLang="zh-TW" dirty="0" smtClean="0">
                <a:solidFill>
                  <a:srgbClr val="FF0000"/>
                </a:solidFill>
              </a:rPr>
              <a:t>(</a:t>
            </a:r>
            <a:r>
              <a:rPr lang="zh-TW" altLang="en-US" dirty="0" smtClean="0">
                <a:solidFill>
                  <a:srgbClr val="FF0000"/>
                </a:solidFill>
              </a:rPr>
              <a:t>六</a:t>
            </a:r>
            <a:r>
              <a:rPr lang="en-US" altLang="zh-TW" dirty="0" smtClean="0">
                <a:solidFill>
                  <a:srgbClr val="FF0000"/>
                </a:solidFill>
              </a:rPr>
              <a:t>) </a:t>
            </a:r>
            <a:r>
              <a:rPr lang="zh-TW" altLang="en-US" dirty="0" smtClean="0">
                <a:solidFill>
                  <a:srgbClr val="FF0000"/>
                </a:solidFill>
              </a:rPr>
              <a:t>形成區劃： </a:t>
            </a:r>
            <a:endParaRPr lang="zh-TW" altLang="en-US" dirty="0" smtClean="0"/>
          </a:p>
          <a:p>
            <a:r>
              <a:rPr lang="en-US" altLang="zh-TW" dirty="0" smtClean="0"/>
              <a:t>1. </a:t>
            </a:r>
            <a:r>
              <a:rPr lang="zh-TW" altLang="en-US" dirty="0" smtClean="0"/>
              <a:t>高層複合用途建築物、大型空間、收容避難弱者</a:t>
            </a:r>
            <a:r>
              <a:rPr lang="en-US" altLang="zh-TW" dirty="0" smtClean="0"/>
              <a:t>(</a:t>
            </a:r>
            <a:r>
              <a:rPr lang="zh-TW" altLang="en-US" dirty="0" smtClean="0"/>
              <a:t>適用大型機構疏散方式者</a:t>
            </a:r>
            <a:r>
              <a:rPr lang="en-US" altLang="zh-TW" dirty="0" smtClean="0"/>
              <a:t>)</a:t>
            </a:r>
            <a:r>
              <a:rPr lang="zh-TW" altLang="en-US" dirty="0" smtClean="0"/>
              <a:t>：關閉防火門，形成起火區劃、鄰接區劃及垂直鄰接區劃等防火區劃，有關起火區劃、鄰接區劃及垂直鄰接區劃說明如下： </a:t>
            </a:r>
          </a:p>
          <a:p>
            <a:r>
              <a:rPr lang="en-US" altLang="zh-TW" dirty="0" smtClean="0"/>
              <a:t>(1) </a:t>
            </a:r>
            <a:r>
              <a:rPr lang="zh-TW" altLang="en-US" dirty="0" smtClean="0"/>
              <a:t>起火區劃：係指起火場所之防火區劃</a:t>
            </a:r>
            <a:r>
              <a:rPr lang="en-US" altLang="zh-TW" dirty="0" smtClean="0"/>
              <a:t>(</a:t>
            </a:r>
            <a:r>
              <a:rPr lang="zh-TW" altLang="en-US" dirty="0" smtClean="0"/>
              <a:t>係指居室之防火區劃符合建築技術規則建築設計施工編第七十五至七十九條或九十九條之一規定之防火區劃要件</a:t>
            </a:r>
            <a:r>
              <a:rPr lang="en-US" altLang="zh-TW" dirty="0" smtClean="0"/>
              <a:t>)</a:t>
            </a:r>
            <a:r>
              <a:rPr lang="zh-TW" altLang="en-US" dirty="0" smtClean="0"/>
              <a:t>。 </a:t>
            </a:r>
          </a:p>
          <a:p>
            <a:r>
              <a:rPr lang="en-US" altLang="zh-TW" dirty="0" smtClean="0"/>
              <a:t>(2) </a:t>
            </a:r>
            <a:r>
              <a:rPr lang="zh-TW" altLang="en-US" dirty="0" smtClean="0"/>
              <a:t>鄰接區劃：係指和起火區劃以防火門的開口部相鄰接之防火區劃。 </a:t>
            </a:r>
          </a:p>
          <a:p>
            <a:r>
              <a:rPr lang="en-US" altLang="zh-TW" dirty="0" smtClean="0"/>
              <a:t>(3) </a:t>
            </a:r>
            <a:r>
              <a:rPr lang="zh-TW" altLang="en-US" dirty="0" smtClean="0"/>
              <a:t>垂直鄰接區劃：係指成為鄰接區劃的垂直區劃，並以防火門連接開口部之防火區劃。</a:t>
            </a:r>
          </a:p>
          <a:p>
            <a:pPr>
              <a:buNone/>
            </a:pPr>
            <a:endParaRPr lang="zh-TW" altLang="en-US" dirty="0" smtClean="0"/>
          </a:p>
          <a:p>
            <a:endParaRPr lang="zh-TW" altLang="en-US" dirty="0" smtClean="0"/>
          </a:p>
          <a:p>
            <a:endParaRPr lang="zh-TW" altLang="en-US" dirty="0" smtClean="0"/>
          </a:p>
          <a:p>
            <a:endParaRPr lang="zh-TW"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C000"/>
                </a:solidFill>
              </a:rPr>
              <a:t>前言</a:t>
            </a:r>
            <a:endParaRPr lang="zh-TW" altLang="en-US" dirty="0">
              <a:solidFill>
                <a:srgbClr val="FFC000"/>
              </a:solidFill>
            </a:endParaRPr>
          </a:p>
        </p:txBody>
      </p:sp>
      <p:sp>
        <p:nvSpPr>
          <p:cNvPr id="3" name="內容版面配置區 2"/>
          <p:cNvSpPr>
            <a:spLocks noGrp="1"/>
          </p:cNvSpPr>
          <p:nvPr>
            <p:ph sz="quarter" idx="1"/>
          </p:nvPr>
        </p:nvSpPr>
        <p:spPr/>
        <p:txBody>
          <a:bodyPr>
            <a:normAutofit fontScale="92500"/>
          </a:bodyPr>
          <a:lstStyle/>
          <a:p>
            <a:endParaRPr lang="zh-TW" altLang="en-US" dirty="0" smtClean="0"/>
          </a:p>
          <a:p>
            <a:r>
              <a:rPr lang="zh-TW" altLang="en-US" dirty="0" smtClean="0"/>
              <a:t> </a:t>
            </a:r>
            <a:r>
              <a:rPr lang="zh-TW" altLang="en-US" dirty="0" smtClean="0">
                <a:solidFill>
                  <a:srgbClr val="C00000"/>
                </a:solidFill>
              </a:rPr>
              <a:t>為建立各類場所管理權人「自己財產，自己保護」之觀念。</a:t>
            </a:r>
            <a:endParaRPr lang="en-US" altLang="zh-TW" dirty="0" smtClean="0">
              <a:solidFill>
                <a:srgbClr val="C00000"/>
              </a:solidFill>
            </a:endParaRPr>
          </a:p>
          <a:p>
            <a:r>
              <a:rPr lang="zh-TW" altLang="en-US" dirty="0" smtClean="0">
                <a:solidFill>
                  <a:srgbClr val="C00000"/>
                </a:solidFill>
              </a:rPr>
              <a:t>提供各消防機關指導各類場所管理權人自我檢視所訂消防防護計畫自衛消防編組之合理性。</a:t>
            </a:r>
            <a:endParaRPr lang="en-US" altLang="zh-TW" dirty="0" smtClean="0">
              <a:solidFill>
                <a:srgbClr val="C00000"/>
              </a:solidFill>
            </a:endParaRPr>
          </a:p>
          <a:p>
            <a:r>
              <a:rPr lang="zh-TW" altLang="en-US" dirty="0" smtClean="0">
                <a:solidFill>
                  <a:srgbClr val="C00000"/>
                </a:solidFill>
              </a:rPr>
              <a:t>透過模擬最少人力及最壞情境規劃編組驗證，驗證時應將自衛消防編組行動流程化，就核算起火等區劃的界限時間。</a:t>
            </a:r>
            <a:endParaRPr lang="en-US" altLang="zh-TW" dirty="0" smtClean="0">
              <a:solidFill>
                <a:srgbClr val="C00000"/>
              </a:solidFill>
            </a:endParaRPr>
          </a:p>
          <a:p>
            <a:r>
              <a:rPr lang="zh-TW" altLang="en-US" dirty="0" smtClean="0">
                <a:solidFill>
                  <a:srgbClr val="C00000"/>
                </a:solidFill>
              </a:rPr>
              <a:t>再與實測完成通報、避難引導、初期滅火及形成區劃等應變行動所需時間相較，驗證自衛消防編組應變能力是否足夠，找出危險因子及可能改善方案，以強化各類場所整體安全性。</a:t>
            </a:r>
            <a:endParaRPr lang="zh-TW" altLang="en-US" dirty="0">
              <a:solidFill>
                <a:srgbClr val="C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b="1" dirty="0" smtClean="0">
                <a:solidFill>
                  <a:srgbClr val="FF0000"/>
                </a:solidFill>
              </a:rPr>
              <a:t>各項應變行動執行重點</a:t>
            </a:r>
            <a:endParaRPr lang="zh-TW" altLang="en-US" dirty="0"/>
          </a:p>
        </p:txBody>
      </p:sp>
      <p:sp>
        <p:nvSpPr>
          <p:cNvPr id="3" name="內容版面配置區 2"/>
          <p:cNvSpPr>
            <a:spLocks noGrp="1"/>
          </p:cNvSpPr>
          <p:nvPr>
            <p:ph sz="quarter" idx="1"/>
          </p:nvPr>
        </p:nvSpPr>
        <p:spPr/>
        <p:txBody>
          <a:bodyPr/>
          <a:lstStyle/>
          <a:p>
            <a:endParaRPr lang="zh-TW" altLang="en-US" dirty="0" smtClean="0"/>
          </a:p>
          <a:p>
            <a:r>
              <a:rPr lang="en-US" altLang="zh-TW" dirty="0" smtClean="0">
                <a:solidFill>
                  <a:srgbClr val="FF0000"/>
                </a:solidFill>
              </a:rPr>
              <a:t>(</a:t>
            </a:r>
            <a:r>
              <a:rPr lang="zh-TW" altLang="en-US" dirty="0" smtClean="0">
                <a:solidFill>
                  <a:srgbClr val="FF0000"/>
                </a:solidFill>
              </a:rPr>
              <a:t>七</a:t>
            </a:r>
            <a:r>
              <a:rPr lang="en-US" altLang="zh-TW" dirty="0" smtClean="0">
                <a:solidFill>
                  <a:srgbClr val="FF0000"/>
                </a:solidFill>
              </a:rPr>
              <a:t>) </a:t>
            </a:r>
            <a:r>
              <a:rPr lang="zh-TW" altLang="en-US" dirty="0" smtClean="0">
                <a:solidFill>
                  <a:srgbClr val="FF0000"/>
                </a:solidFill>
              </a:rPr>
              <a:t>向消防機關提供訊息</a:t>
            </a:r>
            <a:r>
              <a:rPr lang="zh-TW" altLang="en-US" dirty="0" smtClean="0"/>
              <a:t>：應向消防機關提供訊息，使消防救災活動能更有效率地進行。 </a:t>
            </a:r>
          </a:p>
          <a:p>
            <a:pPr>
              <a:buNone/>
            </a:pPr>
            <a:endParaRPr lang="zh-TW" altLang="en-US" dirty="0" smtClean="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1880" y="3284984"/>
            <a:ext cx="3455987"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0000"/>
                </a:solidFill>
              </a:rPr>
              <a:t>各類場所界限時間的預估</a:t>
            </a:r>
            <a:endParaRPr lang="zh-TW" altLang="en-US" dirty="0">
              <a:solidFill>
                <a:srgbClr val="FF0000"/>
              </a:solidFill>
            </a:endParaRPr>
          </a:p>
        </p:txBody>
      </p:sp>
      <p:sp>
        <p:nvSpPr>
          <p:cNvPr id="3" name="內容版面配置區 2"/>
          <p:cNvSpPr>
            <a:spLocks noGrp="1"/>
          </p:cNvSpPr>
          <p:nvPr>
            <p:ph sz="quarter" idx="1"/>
          </p:nvPr>
        </p:nvSpPr>
        <p:spPr/>
        <p:txBody>
          <a:bodyPr/>
          <a:lstStyle/>
          <a:p>
            <a:endParaRPr lang="zh-TW" altLang="en-US" dirty="0" smtClean="0"/>
          </a:p>
          <a:p>
            <a:r>
              <a:rPr lang="en-US" altLang="zh-TW" dirty="0" smtClean="0"/>
              <a:t>(</a:t>
            </a:r>
            <a:r>
              <a:rPr lang="zh-TW" altLang="en-US" dirty="0" smtClean="0"/>
              <a:t>一</a:t>
            </a:r>
            <a:r>
              <a:rPr lang="en-US" altLang="zh-TW" dirty="0" smtClean="0"/>
              <a:t>) </a:t>
            </a:r>
            <a:r>
              <a:rPr lang="zh-TW" altLang="en-US" dirty="0" smtClean="0"/>
              <a:t>高層複合用途建築物： </a:t>
            </a:r>
          </a:p>
          <a:p>
            <a:r>
              <a:rPr lang="en-US" altLang="zh-TW" dirty="0" smtClean="0"/>
              <a:t>1. </a:t>
            </a:r>
            <a:r>
              <a:rPr lang="zh-TW" altLang="en-US" dirty="0" smtClean="0"/>
              <a:t>起火區劃： </a:t>
            </a:r>
          </a:p>
          <a:p>
            <a:r>
              <a:rPr lang="en-US" altLang="zh-TW" dirty="0" smtClean="0"/>
              <a:t>2. </a:t>
            </a:r>
            <a:r>
              <a:rPr lang="zh-TW" altLang="en-US" dirty="0" smtClean="0"/>
              <a:t>鄰接區劃： </a:t>
            </a:r>
          </a:p>
          <a:p>
            <a:r>
              <a:rPr lang="en-US" altLang="zh-TW" dirty="0" smtClean="0"/>
              <a:t>3. </a:t>
            </a:r>
            <a:r>
              <a:rPr lang="zh-TW" altLang="en-US" dirty="0" smtClean="0"/>
              <a:t>垂直鄰接區劃： </a:t>
            </a:r>
          </a:p>
          <a:p>
            <a:r>
              <a:rPr lang="zh-TW" altLang="en-US" dirty="0" smtClean="0"/>
              <a:t>規範各類場所界限時間的預估。	</a:t>
            </a:r>
          </a:p>
          <a:p>
            <a:endParaRPr lang="zh-TW"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0000"/>
                </a:solidFill>
              </a:rPr>
              <a:t>起火區劃</a:t>
            </a:r>
            <a:endParaRPr lang="zh-TW" altLang="en-US" dirty="0">
              <a:solidFill>
                <a:srgbClr val="FF0000"/>
              </a:solidFill>
            </a:endParaRPr>
          </a:p>
        </p:txBody>
      </p:sp>
      <p:pic>
        <p:nvPicPr>
          <p:cNvPr id="4098" name="Picture 2"/>
          <p:cNvPicPr>
            <a:picLocks noGrp="1" noChangeAspect="1" noChangeArrowheads="1"/>
          </p:cNvPicPr>
          <p:nvPr>
            <p:ph sz="quarter" idx="1"/>
          </p:nvPr>
        </p:nvPicPr>
        <p:blipFill>
          <a:blip r:embed="rId2" cstate="print"/>
          <a:srcRect/>
          <a:stretch>
            <a:fillRect/>
          </a:stretch>
        </p:blipFill>
        <p:spPr bwMode="auto">
          <a:xfrm>
            <a:off x="395536" y="1628800"/>
            <a:ext cx="8352928" cy="4536503"/>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smtClean="0"/>
              <a:t/>
            </a:r>
            <a:br>
              <a:rPr lang="zh-TW" altLang="en-US" dirty="0" smtClean="0"/>
            </a:br>
            <a:r>
              <a:rPr lang="zh-TW" altLang="en-US" dirty="0" smtClean="0">
                <a:solidFill>
                  <a:srgbClr val="FF0000"/>
                </a:solidFill>
              </a:rPr>
              <a:t>鄰接區劃</a:t>
            </a:r>
            <a:endParaRPr lang="zh-TW" altLang="en-US" dirty="0">
              <a:solidFill>
                <a:srgbClr val="FF0000"/>
              </a:solidFill>
            </a:endParaRPr>
          </a:p>
        </p:txBody>
      </p:sp>
      <p:pic>
        <p:nvPicPr>
          <p:cNvPr id="5122" name="Picture 2"/>
          <p:cNvPicPr>
            <a:picLocks noGrp="1" noChangeAspect="1" noChangeArrowheads="1"/>
          </p:cNvPicPr>
          <p:nvPr>
            <p:ph sz="quarter" idx="1"/>
          </p:nvPr>
        </p:nvPicPr>
        <p:blipFill>
          <a:blip r:embed="rId2" cstate="print"/>
          <a:srcRect/>
          <a:stretch>
            <a:fillRect/>
          </a:stretch>
        </p:blipFill>
        <p:spPr bwMode="auto">
          <a:xfrm>
            <a:off x="467544" y="1916832"/>
            <a:ext cx="7920880" cy="3456384"/>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smtClean="0"/>
              <a:t/>
            </a:r>
            <a:br>
              <a:rPr lang="zh-TW" altLang="en-US" dirty="0" smtClean="0"/>
            </a:br>
            <a:r>
              <a:rPr lang="zh-TW" altLang="en-US" dirty="0" smtClean="0">
                <a:solidFill>
                  <a:srgbClr val="FF0000"/>
                </a:solidFill>
              </a:rPr>
              <a:t>垂直鄰接區劃</a:t>
            </a:r>
            <a:endParaRPr lang="zh-TW" altLang="en-US" dirty="0">
              <a:solidFill>
                <a:srgbClr val="FF0000"/>
              </a:solidFill>
            </a:endParaRPr>
          </a:p>
        </p:txBody>
      </p:sp>
      <p:pic>
        <p:nvPicPr>
          <p:cNvPr id="6146" name="Picture 2"/>
          <p:cNvPicPr>
            <a:picLocks noGrp="1" noChangeAspect="1" noChangeArrowheads="1"/>
          </p:cNvPicPr>
          <p:nvPr>
            <p:ph sz="quarter" idx="1"/>
          </p:nvPr>
        </p:nvPicPr>
        <p:blipFill>
          <a:blip r:embed="rId2" cstate="print"/>
          <a:srcRect/>
          <a:stretch>
            <a:fillRect/>
          </a:stretch>
        </p:blipFill>
        <p:spPr bwMode="auto">
          <a:xfrm>
            <a:off x="467544" y="2636912"/>
            <a:ext cx="7920880" cy="1800199"/>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0000"/>
                </a:solidFill>
              </a:rPr>
              <a:t>自衛消防編組應變能力的驗證方法</a:t>
            </a:r>
            <a:endParaRPr lang="zh-TW" altLang="en-US" dirty="0">
              <a:solidFill>
                <a:srgbClr val="FF0000"/>
              </a:solidFill>
            </a:endParaRPr>
          </a:p>
        </p:txBody>
      </p:sp>
      <p:sp>
        <p:nvSpPr>
          <p:cNvPr id="3" name="內容版面配置區 2"/>
          <p:cNvSpPr>
            <a:spLocks noGrp="1"/>
          </p:cNvSpPr>
          <p:nvPr>
            <p:ph sz="quarter" idx="1"/>
          </p:nvPr>
        </p:nvSpPr>
        <p:spPr/>
        <p:txBody>
          <a:bodyPr/>
          <a:lstStyle/>
          <a:p>
            <a:r>
              <a:rPr lang="zh-TW" altLang="en-US" sz="3200" dirty="0" smtClean="0"/>
              <a:t>從火警自動警報設備動作開始，實測各區劃應變事項完成所需之時間</a:t>
            </a:r>
            <a:r>
              <a:rPr lang="en-US" altLang="zh-TW" sz="3200" dirty="0" smtClean="0"/>
              <a:t>(</a:t>
            </a:r>
            <a:r>
              <a:rPr lang="zh-TW" altLang="en-US" sz="3200" dirty="0" smtClean="0"/>
              <a:t>不包含向消防機關提供訊息應變行動的時間</a:t>
            </a:r>
            <a:r>
              <a:rPr lang="en-US" altLang="zh-TW" sz="3200" dirty="0" smtClean="0"/>
              <a:t>)</a:t>
            </a:r>
            <a:r>
              <a:rPr lang="zh-TW" altLang="en-US" sz="3200" dirty="0" smtClean="0"/>
              <a:t>，必須在各自的預估界限時間內完成，如場所僅設置住宅用火災警報器，其驗證方法為各區劃應變事項是否完成，免核算界限時間，相關規定如下： </a:t>
            </a:r>
            <a:r>
              <a:rPr lang="zh-TW" altLang="en-US" dirty="0" smtClean="0"/>
              <a:t>	</a:t>
            </a:r>
          </a:p>
          <a:p>
            <a:endParaRPr lang="zh-TW"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0000"/>
                </a:solidFill>
              </a:rPr>
              <a:t>自衛消防編組應變能力的驗證方法</a:t>
            </a:r>
            <a:endParaRPr lang="zh-TW" altLang="en-US" dirty="0"/>
          </a:p>
        </p:txBody>
      </p:sp>
      <p:sp>
        <p:nvSpPr>
          <p:cNvPr id="3" name="內容版面配置區 2"/>
          <p:cNvSpPr>
            <a:spLocks noGrp="1"/>
          </p:cNvSpPr>
          <p:nvPr>
            <p:ph sz="quarter" idx="1"/>
          </p:nvPr>
        </p:nvSpPr>
        <p:spPr/>
        <p:txBody>
          <a:bodyPr>
            <a:normAutofit/>
          </a:bodyPr>
          <a:lstStyle/>
          <a:p>
            <a:endParaRPr lang="zh-TW" altLang="en-US" dirty="0" smtClean="0"/>
          </a:p>
          <a:p>
            <a:r>
              <a:rPr lang="en-US" altLang="zh-TW" dirty="0" smtClean="0"/>
              <a:t>(</a:t>
            </a:r>
            <a:r>
              <a:rPr lang="zh-TW" altLang="en-US" dirty="0" smtClean="0"/>
              <a:t>一</a:t>
            </a:r>
            <a:r>
              <a:rPr lang="en-US" altLang="zh-TW" dirty="0" smtClean="0"/>
              <a:t>) </a:t>
            </a:r>
            <a:r>
              <a:rPr lang="zh-TW" altLang="en-US" dirty="0" smtClean="0"/>
              <a:t>高層複合用途建築物、大型空間、收容避難弱者</a:t>
            </a:r>
            <a:r>
              <a:rPr lang="en-US" altLang="zh-TW" dirty="0" smtClean="0"/>
              <a:t>(</a:t>
            </a:r>
            <a:r>
              <a:rPr lang="zh-TW" altLang="en-US" dirty="0" smtClean="0"/>
              <a:t>適用大型機構避難疏散方式者</a:t>
            </a:r>
            <a:r>
              <a:rPr lang="en-US" altLang="zh-TW" dirty="0" smtClean="0"/>
              <a:t>)</a:t>
            </a:r>
            <a:r>
              <a:rPr lang="zh-TW" altLang="en-US" dirty="0" smtClean="0"/>
              <a:t>： </a:t>
            </a:r>
          </a:p>
          <a:p>
            <a:pPr marL="514350" indent="-514350">
              <a:buNone/>
            </a:pPr>
            <a:r>
              <a:rPr lang="en-US" altLang="zh-TW" dirty="0" smtClean="0"/>
              <a:t>1.</a:t>
            </a:r>
            <a:r>
              <a:rPr lang="zh-TW" altLang="en-US" dirty="0" smtClean="0"/>
              <a:t>實測起火區劃之應變事項完成所需之時間</a:t>
            </a:r>
            <a:r>
              <a:rPr lang="en-US" altLang="zh-TW" dirty="0" smtClean="0"/>
              <a:t>(Rtf)</a:t>
            </a:r>
            <a:r>
              <a:rPr lang="zh-TW" altLang="en-US" dirty="0" smtClean="0"/>
              <a:t>，應小於起火規範自衛消防編組應變能力的驗證方法。</a:t>
            </a:r>
            <a:endParaRPr lang="en-US" altLang="zh-TW" dirty="0" smtClean="0"/>
          </a:p>
          <a:p>
            <a:pPr>
              <a:buNone/>
            </a:pPr>
            <a:r>
              <a:rPr lang="en-US" altLang="zh-TW" dirty="0" smtClean="0"/>
              <a:t>2.</a:t>
            </a:r>
            <a:r>
              <a:rPr lang="zh-TW" altLang="en-US" dirty="0" smtClean="0"/>
              <a:t>實測鄰接區劃之應變事項完成所需之時間</a:t>
            </a:r>
            <a:r>
              <a:rPr lang="en-US" altLang="zh-TW" dirty="0" smtClean="0"/>
              <a:t>(</a:t>
            </a:r>
            <a:r>
              <a:rPr lang="en-US" altLang="zh-TW" dirty="0" err="1" smtClean="0"/>
              <a:t>Rtn</a:t>
            </a:r>
            <a:r>
              <a:rPr lang="en-US" altLang="zh-TW" dirty="0" smtClean="0"/>
              <a:t>)</a:t>
            </a:r>
            <a:r>
              <a:rPr lang="zh-TW" altLang="en-US" dirty="0" smtClean="0"/>
              <a:t>，應小於鄰接區劃之界限時間</a:t>
            </a:r>
            <a:r>
              <a:rPr lang="en-US" altLang="zh-TW" dirty="0" smtClean="0"/>
              <a:t>(</a:t>
            </a:r>
            <a:r>
              <a:rPr lang="en-US" altLang="zh-TW" dirty="0" err="1" smtClean="0"/>
              <a:t>Tn</a:t>
            </a:r>
            <a:r>
              <a:rPr lang="en-US" altLang="zh-TW" dirty="0" smtClean="0"/>
              <a:t>)</a:t>
            </a:r>
            <a:r>
              <a:rPr lang="zh-TW" altLang="en-US" dirty="0" smtClean="0"/>
              <a:t>。</a:t>
            </a:r>
            <a:endParaRPr lang="en-US" altLang="zh-TW" dirty="0" smtClean="0"/>
          </a:p>
          <a:p>
            <a:pPr>
              <a:buNone/>
            </a:pPr>
            <a:r>
              <a:rPr lang="en-US" altLang="zh-TW" dirty="0" smtClean="0"/>
              <a:t>3.</a:t>
            </a:r>
            <a:r>
              <a:rPr lang="zh-TW" altLang="en-US" dirty="0" smtClean="0"/>
              <a:t>實測垂直鄰接區劃之應變事項完成所需之時間</a:t>
            </a:r>
            <a:r>
              <a:rPr lang="en-US" altLang="zh-TW" dirty="0" smtClean="0"/>
              <a:t>(</a:t>
            </a:r>
            <a:r>
              <a:rPr lang="en-US" altLang="zh-TW" dirty="0" err="1" smtClean="0"/>
              <a:t>Rtu</a:t>
            </a:r>
            <a:r>
              <a:rPr lang="en-US" altLang="zh-TW" dirty="0" smtClean="0"/>
              <a:t>)</a:t>
            </a:r>
            <a:r>
              <a:rPr lang="zh-TW" altLang="en-US" dirty="0" smtClean="0"/>
              <a:t>，應小於垂直鄰接區劃之界限時間</a:t>
            </a:r>
            <a:r>
              <a:rPr lang="en-US" altLang="zh-TW" dirty="0" smtClean="0"/>
              <a:t>(</a:t>
            </a:r>
            <a:r>
              <a:rPr lang="en-US" altLang="zh-TW" dirty="0" err="1" smtClean="0"/>
              <a:t>Tu</a:t>
            </a:r>
            <a:r>
              <a:rPr lang="en-US" altLang="zh-TW" dirty="0" smtClean="0"/>
              <a:t>)</a:t>
            </a:r>
            <a:r>
              <a:rPr lang="zh-TW" altLang="en-US" dirty="0" smtClean="0"/>
              <a:t>。</a:t>
            </a:r>
          </a:p>
          <a:p>
            <a:endParaRPr lang="zh-TW" altLang="en-US" dirty="0" smtClean="0"/>
          </a:p>
          <a:p>
            <a:endParaRPr lang="zh-TW" altLang="en-US" dirty="0" smtClean="0"/>
          </a:p>
          <a:p>
            <a:pPr marL="514350" indent="-514350">
              <a:buAutoNum type="arabicPeriod"/>
            </a:pPr>
            <a:endParaRPr lang="zh-TW" altLang="en-US" dirty="0" smtClean="0"/>
          </a:p>
          <a:p>
            <a:endParaRPr lang="zh-TW" altLang="en-US" dirty="0" smtClean="0"/>
          </a:p>
          <a:p>
            <a:endParaRPr lang="zh-TW"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zh-TW" altLang="en-US" sz="2400" dirty="0" smtClean="0">
                <a:solidFill>
                  <a:srgbClr val="FF0000"/>
                </a:solidFill>
              </a:rPr>
              <a:t>各類場所管理權人依下列三階段進行驗證，各步驟得視需求予以彈性調整</a:t>
            </a:r>
            <a:endParaRPr lang="zh-TW" altLang="en-US" sz="2400" dirty="0">
              <a:solidFill>
                <a:srgbClr val="FF0000"/>
              </a:solidFill>
            </a:endParaRPr>
          </a:p>
        </p:txBody>
      </p:sp>
      <p:sp>
        <p:nvSpPr>
          <p:cNvPr id="3" name="內容版面配置區 2"/>
          <p:cNvSpPr>
            <a:spLocks noGrp="1"/>
          </p:cNvSpPr>
          <p:nvPr>
            <p:ph sz="quarter" idx="1"/>
          </p:nvPr>
        </p:nvSpPr>
        <p:spPr/>
        <p:txBody>
          <a:bodyPr/>
          <a:lstStyle/>
          <a:p>
            <a:r>
              <a:rPr lang="zh-TW" altLang="en-US" dirty="0" smtClean="0">
                <a:solidFill>
                  <a:srgbClr val="FF0000"/>
                </a:solidFill>
              </a:rPr>
              <a:t>第一階段</a:t>
            </a:r>
            <a:r>
              <a:rPr lang="en-US" altLang="zh-TW" dirty="0" smtClean="0">
                <a:solidFill>
                  <a:srgbClr val="FF0000"/>
                </a:solidFill>
              </a:rPr>
              <a:t>:</a:t>
            </a:r>
            <a:r>
              <a:rPr lang="zh-TW" altLang="en-US" dirty="0" smtClean="0">
                <a:solidFill>
                  <a:srgbClr val="FF0000"/>
                </a:solidFill>
              </a:rPr>
              <a:t>規劃階段</a:t>
            </a:r>
            <a:endParaRPr lang="en-US" altLang="zh-TW" dirty="0" smtClean="0">
              <a:solidFill>
                <a:srgbClr val="FF0000"/>
              </a:solidFill>
            </a:endParaRPr>
          </a:p>
          <a:p>
            <a:r>
              <a:rPr lang="en-US" altLang="zh-TW" dirty="0" smtClean="0"/>
              <a:t>1.</a:t>
            </a:r>
            <a:r>
              <a:rPr lang="zh-TW" altLang="en-US" dirty="0" smtClean="0"/>
              <a:t>規劃預演及驗證日期</a:t>
            </a:r>
          </a:p>
          <a:p>
            <a:r>
              <a:rPr lang="en-US" altLang="zh-TW" dirty="0" smtClean="0"/>
              <a:t>2.</a:t>
            </a:r>
            <a:r>
              <a:rPr lang="zh-TW" altLang="en-US" dirty="0" smtClean="0"/>
              <a:t>找出各種可能發生火災的情明定各階段執行步驟。</a:t>
            </a:r>
            <a:endParaRPr lang="en-US" altLang="zh-TW" dirty="0" smtClean="0"/>
          </a:p>
          <a:p>
            <a:r>
              <a:rPr lang="en-US" altLang="zh-TW" dirty="0" smtClean="0"/>
              <a:t>3.</a:t>
            </a:r>
            <a:r>
              <a:rPr lang="zh-TW" altLang="en-US" dirty="0" smtClean="0"/>
              <a:t>設定模擬起火樓層及驗證範圍</a:t>
            </a:r>
          </a:p>
          <a:p>
            <a:r>
              <a:rPr lang="en-US" altLang="zh-TW" dirty="0" smtClean="0"/>
              <a:t>4.</a:t>
            </a:r>
            <a:r>
              <a:rPr lang="zh-TW" altLang="en-US" dirty="0" smtClean="0"/>
              <a:t>預估界限時間</a:t>
            </a:r>
          </a:p>
          <a:p>
            <a:r>
              <a:rPr lang="en-US" altLang="zh-TW" dirty="0" smtClean="0"/>
              <a:t>5.</a:t>
            </a:r>
            <a:r>
              <a:rPr lang="zh-TW" altLang="en-US" dirty="0" smtClean="0"/>
              <a:t>規劃自衛消防編組驗證情境及人員</a:t>
            </a:r>
            <a:r>
              <a:rPr lang="en-US" altLang="zh-TW" dirty="0" smtClean="0"/>
              <a:t>(</a:t>
            </a:r>
            <a:r>
              <a:rPr lang="zh-TW" altLang="en-US" dirty="0" smtClean="0"/>
              <a:t>含近鄰協助人力</a:t>
            </a:r>
            <a:r>
              <a:rPr lang="en-US" altLang="zh-TW" dirty="0" smtClean="0"/>
              <a:t>)</a:t>
            </a:r>
          </a:p>
          <a:p>
            <a:r>
              <a:rPr lang="en-US" altLang="zh-TW" dirty="0" smtClean="0"/>
              <a:t>6.</a:t>
            </a:r>
            <a:r>
              <a:rPr lang="zh-TW" altLang="en-US" dirty="0" smtClean="0"/>
              <a:t>規劃火災發生時各項應變行動內容</a:t>
            </a:r>
          </a:p>
          <a:p>
            <a:r>
              <a:rPr lang="en-US" altLang="zh-TW" dirty="0" smtClean="0"/>
              <a:t>7.</a:t>
            </a:r>
            <a:r>
              <a:rPr lang="zh-TW" altLang="en-US" dirty="0" smtClean="0"/>
              <a:t>將各項應變行動內容轉換成應變行動流程圖。	</a:t>
            </a:r>
          </a:p>
          <a:p>
            <a:pPr>
              <a:buNone/>
            </a:pPr>
            <a:endParaRPr lang="zh-TW" altLang="en-US"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0000"/>
                </a:solidFill>
              </a:rPr>
              <a:t>第二 階段</a:t>
            </a:r>
            <a:r>
              <a:rPr lang="en-US" altLang="zh-TW" dirty="0" smtClean="0">
                <a:solidFill>
                  <a:srgbClr val="FF0000"/>
                </a:solidFill>
              </a:rPr>
              <a:t>:</a:t>
            </a:r>
            <a:r>
              <a:rPr lang="zh-TW" altLang="en-US" dirty="0" smtClean="0">
                <a:solidFill>
                  <a:srgbClr val="FF0000"/>
                </a:solidFill>
              </a:rPr>
              <a:t>研商階段</a:t>
            </a:r>
            <a:endParaRPr lang="zh-TW" altLang="en-US" dirty="0">
              <a:solidFill>
                <a:srgbClr val="FF0000"/>
              </a:solidFill>
            </a:endParaRPr>
          </a:p>
        </p:txBody>
      </p:sp>
      <p:sp>
        <p:nvSpPr>
          <p:cNvPr id="3" name="內容版面配置區 2"/>
          <p:cNvSpPr>
            <a:spLocks noGrp="1"/>
          </p:cNvSpPr>
          <p:nvPr>
            <p:ph sz="quarter" idx="1"/>
          </p:nvPr>
        </p:nvSpPr>
        <p:spPr/>
        <p:txBody>
          <a:bodyPr/>
          <a:lstStyle/>
          <a:p>
            <a:endParaRPr lang="zh-TW" altLang="en-US" dirty="0" smtClean="0"/>
          </a:p>
          <a:p>
            <a:r>
              <a:rPr lang="en-US" altLang="zh-TW" dirty="0" smtClean="0"/>
              <a:t>1. </a:t>
            </a:r>
            <a:r>
              <a:rPr lang="zh-TW" altLang="en-US" dirty="0" smtClean="0"/>
              <a:t>參演人員研商各應變行動內容之可行性及合理性</a:t>
            </a:r>
            <a:r>
              <a:rPr lang="en-US" altLang="zh-TW" dirty="0" smtClean="0"/>
              <a:t>(</a:t>
            </a:r>
            <a:r>
              <a:rPr lang="zh-TW" altLang="en-US" dirty="0" smtClean="0"/>
              <a:t>自衛消防編組人員應全數參加</a:t>
            </a:r>
            <a:r>
              <a:rPr lang="en-US" altLang="zh-TW" dirty="0" smtClean="0"/>
              <a:t>)</a:t>
            </a:r>
            <a:r>
              <a:rPr lang="zh-TW" altLang="en-US" dirty="0" smtClean="0"/>
              <a:t>。 </a:t>
            </a:r>
          </a:p>
          <a:p>
            <a:r>
              <a:rPr lang="en-US" altLang="zh-TW" dirty="0" smtClean="0"/>
              <a:t>2. </a:t>
            </a:r>
            <a:r>
              <a:rPr lang="zh-TW" altLang="en-US" dirty="0" smtClean="0"/>
              <a:t>參演人員現場勘查應變行動路線及相關設備與設施</a:t>
            </a:r>
            <a:r>
              <a:rPr lang="en-US" altLang="zh-TW" dirty="0" smtClean="0"/>
              <a:t>(</a:t>
            </a:r>
            <a:r>
              <a:rPr lang="zh-TW" altLang="en-US" dirty="0" smtClean="0"/>
              <a:t>自衛消防編組人員應全數參加</a:t>
            </a:r>
            <a:r>
              <a:rPr lang="en-US" altLang="zh-TW" dirty="0" smtClean="0"/>
              <a:t>)</a:t>
            </a:r>
            <a:r>
              <a:rPr lang="zh-TW" altLang="en-US" dirty="0" smtClean="0"/>
              <a:t>。 </a:t>
            </a:r>
          </a:p>
          <a:p>
            <a:pPr>
              <a:buNone/>
            </a:pPr>
            <a:r>
              <a:rPr lang="zh-TW" altLang="en-US" dirty="0" smtClean="0"/>
              <a:t>	</a:t>
            </a:r>
          </a:p>
          <a:p>
            <a:pPr>
              <a:buNone/>
            </a:pPr>
            <a:endParaRPr lang="zh-TW"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0000"/>
                </a:solidFill>
              </a:rPr>
              <a:t>第三階段</a:t>
            </a:r>
            <a:r>
              <a:rPr lang="en-US" altLang="zh-TW" dirty="0" smtClean="0">
                <a:solidFill>
                  <a:srgbClr val="FF0000"/>
                </a:solidFill>
              </a:rPr>
              <a:t>:</a:t>
            </a:r>
            <a:r>
              <a:rPr lang="zh-TW" altLang="en-US" dirty="0" smtClean="0">
                <a:solidFill>
                  <a:srgbClr val="FF0000"/>
                </a:solidFill>
              </a:rPr>
              <a:t>驗證階段</a:t>
            </a:r>
            <a:endParaRPr lang="zh-TW" altLang="en-US" dirty="0">
              <a:solidFill>
                <a:srgbClr val="FF0000"/>
              </a:solidFill>
            </a:endParaRPr>
          </a:p>
        </p:txBody>
      </p:sp>
      <p:sp>
        <p:nvSpPr>
          <p:cNvPr id="3" name="內容版面配置區 2"/>
          <p:cNvSpPr>
            <a:spLocks noGrp="1"/>
          </p:cNvSpPr>
          <p:nvPr>
            <p:ph sz="quarter" idx="1"/>
          </p:nvPr>
        </p:nvSpPr>
        <p:spPr/>
        <p:txBody>
          <a:bodyPr/>
          <a:lstStyle/>
          <a:p>
            <a:endParaRPr lang="zh-TW" altLang="en-US" dirty="0" smtClean="0"/>
          </a:p>
          <a:p>
            <a:r>
              <a:rPr lang="en-US" altLang="zh-TW" dirty="0" smtClean="0"/>
              <a:t>1. </a:t>
            </a:r>
            <a:r>
              <a:rPr lang="zh-TW" altLang="en-US" dirty="0" smtClean="0"/>
              <a:t>預演 </a:t>
            </a:r>
          </a:p>
          <a:p>
            <a:r>
              <a:rPr lang="en-US" altLang="zh-TW" dirty="0" smtClean="0"/>
              <a:t>2. </a:t>
            </a:r>
            <a:r>
              <a:rPr lang="zh-TW" altLang="en-US" dirty="0" smtClean="0"/>
              <a:t>正式驗證 </a:t>
            </a:r>
          </a:p>
          <a:p>
            <a:r>
              <a:rPr lang="en-US" altLang="zh-TW" dirty="0" smtClean="0"/>
              <a:t>3. </a:t>
            </a:r>
            <a:r>
              <a:rPr lang="zh-TW" altLang="en-US" dirty="0" smtClean="0"/>
              <a:t>驗證後召開檢討會，並依現場實測界限時間判定回歸業者自主管理驗證事宜或應依強化事項改善後再次驗證。 </a:t>
            </a:r>
          </a:p>
          <a:p>
            <a:pPr>
              <a:buNone/>
            </a:pPr>
            <a:endParaRPr lang="zh-TW" alt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C000"/>
                </a:solidFill>
              </a:rPr>
              <a:t>目的</a:t>
            </a:r>
            <a:endParaRPr lang="zh-TW" altLang="en-US" dirty="0">
              <a:solidFill>
                <a:srgbClr val="FFC000"/>
              </a:solidFill>
            </a:endParaRPr>
          </a:p>
        </p:txBody>
      </p:sp>
      <p:sp>
        <p:nvSpPr>
          <p:cNvPr id="3" name="內容版面配置區 2"/>
          <p:cNvSpPr>
            <a:spLocks noGrp="1"/>
          </p:cNvSpPr>
          <p:nvPr>
            <p:ph sz="quarter" idx="1"/>
          </p:nvPr>
        </p:nvSpPr>
        <p:spPr/>
        <p:txBody>
          <a:bodyPr/>
          <a:lstStyle/>
          <a:p>
            <a:r>
              <a:rPr lang="zh-TW" altLang="en-US" sz="3600" dirty="0" smtClean="0">
                <a:solidFill>
                  <a:srgbClr val="C00000"/>
                </a:solidFill>
              </a:rPr>
              <a:t>為落實消防法第十三條及其施行細則第十五條有關消防防護計畫中自衛消防編組之功能，提供各消防機關對管理權人之自衛消防編組應變能力驗證機制，確保自衛消防編組應變能力，以因應火災危害，強化各類場所整體安全性，特訂定本要點。	</a:t>
            </a:r>
          </a:p>
          <a:p>
            <a:endParaRPr lang="zh-TW"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0000"/>
                </a:solidFill>
              </a:rPr>
              <a:t>注意事項 	</a:t>
            </a:r>
            <a:endParaRPr lang="zh-TW" altLang="en-US" dirty="0">
              <a:solidFill>
                <a:srgbClr val="FF0000"/>
              </a:solidFill>
            </a:endParaRPr>
          </a:p>
        </p:txBody>
      </p:sp>
      <p:sp>
        <p:nvSpPr>
          <p:cNvPr id="3" name="內容版面配置區 2"/>
          <p:cNvSpPr>
            <a:spLocks noGrp="1"/>
          </p:cNvSpPr>
          <p:nvPr>
            <p:ph sz="quarter" idx="1"/>
          </p:nvPr>
        </p:nvSpPr>
        <p:spPr/>
        <p:txBody>
          <a:bodyPr>
            <a:normAutofit/>
          </a:bodyPr>
          <a:lstStyle/>
          <a:p>
            <a:endParaRPr lang="zh-TW" altLang="en-US" dirty="0" smtClean="0"/>
          </a:p>
          <a:p>
            <a:r>
              <a:rPr lang="en-US" altLang="zh-TW" dirty="0" smtClean="0"/>
              <a:t>(</a:t>
            </a:r>
            <a:r>
              <a:rPr lang="zh-TW" altLang="en-US" dirty="0" smtClean="0"/>
              <a:t>一</a:t>
            </a:r>
            <a:r>
              <a:rPr lang="en-US" altLang="zh-TW" dirty="0" smtClean="0"/>
              <a:t>) </a:t>
            </a:r>
            <a:r>
              <a:rPr lang="zh-TW" altLang="en-US" dirty="0" smtClean="0"/>
              <a:t>近鄰人力定義如下</a:t>
            </a:r>
            <a:r>
              <a:rPr lang="en-US" altLang="zh-TW" dirty="0" smtClean="0"/>
              <a:t>: </a:t>
            </a:r>
          </a:p>
          <a:p>
            <a:r>
              <a:rPr lang="en-US" altLang="zh-TW" dirty="0" smtClean="0"/>
              <a:t>1. </a:t>
            </a:r>
            <a:r>
              <a:rPr lang="zh-TW" altLang="en-US" dirty="0" smtClean="0"/>
              <a:t>近鄰人力需能於場所發生火災，並經通知後從住居能於二分鐘內抵達火災現場。 </a:t>
            </a:r>
          </a:p>
          <a:p>
            <a:r>
              <a:rPr lang="en-US" altLang="zh-TW" dirty="0" smtClean="0"/>
              <a:t>2. </a:t>
            </a:r>
            <a:r>
              <a:rPr lang="zh-TW" altLang="en-US" dirty="0" smtClean="0"/>
              <a:t>近鄰人力之住居須有與場所火警自動警報設備連動之裝置。 </a:t>
            </a:r>
          </a:p>
          <a:p>
            <a:r>
              <a:rPr lang="en-US" altLang="zh-TW" dirty="0" smtClean="0"/>
              <a:t>3. </a:t>
            </a:r>
            <a:r>
              <a:rPr lang="zh-TW" altLang="en-US" dirty="0" smtClean="0"/>
              <a:t>近鄰人力須曾參與場所自衛消防編組驗證並有佐證資料。 	</a:t>
            </a:r>
          </a:p>
          <a:p>
            <a:pPr>
              <a:buNone/>
            </a:pPr>
            <a:endParaRPr lang="zh-TW"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0000"/>
                </a:solidFill>
              </a:rPr>
              <a:t>注意事項 	</a:t>
            </a:r>
            <a:endParaRPr lang="zh-TW" altLang="en-US" dirty="0">
              <a:solidFill>
                <a:srgbClr val="FF0000"/>
              </a:solidFill>
            </a:endParaRPr>
          </a:p>
        </p:txBody>
      </p:sp>
      <p:sp>
        <p:nvSpPr>
          <p:cNvPr id="3" name="內容版面配置區 2"/>
          <p:cNvSpPr>
            <a:spLocks noGrp="1"/>
          </p:cNvSpPr>
          <p:nvPr>
            <p:ph sz="quarter" idx="1"/>
          </p:nvPr>
        </p:nvSpPr>
        <p:spPr/>
        <p:txBody>
          <a:bodyPr>
            <a:normAutofit/>
          </a:bodyPr>
          <a:lstStyle/>
          <a:p>
            <a:endParaRPr lang="zh-TW" altLang="en-US" dirty="0" smtClean="0"/>
          </a:p>
          <a:p>
            <a:endParaRPr lang="zh-TW" altLang="en-US" dirty="0" smtClean="0"/>
          </a:p>
          <a:p>
            <a:r>
              <a:rPr lang="en-US" altLang="zh-TW" dirty="0" smtClean="0"/>
              <a:t>(</a:t>
            </a:r>
            <a:r>
              <a:rPr lang="zh-TW" altLang="en-US" dirty="0" smtClean="0"/>
              <a:t>二</a:t>
            </a:r>
            <a:r>
              <a:rPr lang="en-US" altLang="zh-TW" dirty="0" smtClean="0"/>
              <a:t>) </a:t>
            </a:r>
            <a:r>
              <a:rPr lang="zh-TW" altLang="en-US" dirty="0" smtClean="0"/>
              <a:t>為模擬夜間人員處於應變能力較差的情境，請驗證發現火災信息的人員及各相關應變人員</a:t>
            </a:r>
            <a:r>
              <a:rPr lang="en-US" altLang="zh-TW" dirty="0" smtClean="0"/>
              <a:t>(</a:t>
            </a:r>
            <a:r>
              <a:rPr lang="zh-TW" altLang="en-US" dirty="0" smtClean="0"/>
              <a:t>不論有無就寢</a:t>
            </a:r>
            <a:r>
              <a:rPr lang="en-US" altLang="zh-TW" dirty="0" smtClean="0"/>
              <a:t>)</a:t>
            </a:r>
            <a:r>
              <a:rPr lang="zh-TW" altLang="en-US" dirty="0" smtClean="0"/>
              <a:t>應靜待警報聲響後十五秒後</a:t>
            </a:r>
            <a:r>
              <a:rPr lang="en-US" altLang="zh-TW" dirty="0" smtClean="0"/>
              <a:t>(</a:t>
            </a:r>
            <a:r>
              <a:rPr lang="zh-TW" altLang="en-US" dirty="0" smtClean="0"/>
              <a:t>此十五秒納入應變行動時間計算中</a:t>
            </a:r>
            <a:r>
              <a:rPr lang="en-US" altLang="zh-TW" dirty="0" smtClean="0"/>
              <a:t>)</a:t>
            </a:r>
            <a:r>
              <a:rPr lang="zh-TW" altLang="en-US" dirty="0" smtClean="0"/>
              <a:t>，始能開始應變行動。 </a:t>
            </a:r>
          </a:p>
          <a:p>
            <a:r>
              <a:rPr lang="en-US" altLang="zh-TW" dirty="0" smtClean="0"/>
              <a:t>(</a:t>
            </a:r>
            <a:r>
              <a:rPr lang="zh-TW" altLang="en-US" dirty="0" smtClean="0"/>
              <a:t>三</a:t>
            </a:r>
            <a:r>
              <a:rPr lang="en-US" altLang="zh-TW" dirty="0" smtClean="0"/>
              <a:t>) </a:t>
            </a:r>
            <a:r>
              <a:rPr lang="zh-TW" altLang="en-US" dirty="0" smtClean="0"/>
              <a:t>初期滅火行動操作滅火器開始滅火後應持續該姿勢十五秒，室內消防栓要三十秒。 </a:t>
            </a:r>
          </a:p>
          <a:p>
            <a:endParaRPr lang="zh-TW" alt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0000"/>
                </a:solidFill>
              </a:rPr>
              <a:t>注意事項 	</a:t>
            </a:r>
            <a:endParaRPr lang="zh-TW" altLang="en-US" dirty="0">
              <a:solidFill>
                <a:srgbClr val="FF0000"/>
              </a:solidFill>
            </a:endParaRPr>
          </a:p>
        </p:txBody>
      </p:sp>
      <p:sp>
        <p:nvSpPr>
          <p:cNvPr id="3" name="內容版面配置區 2"/>
          <p:cNvSpPr>
            <a:spLocks noGrp="1"/>
          </p:cNvSpPr>
          <p:nvPr>
            <p:ph sz="quarter" idx="1"/>
          </p:nvPr>
        </p:nvSpPr>
        <p:spPr/>
        <p:txBody>
          <a:bodyPr>
            <a:normAutofit fontScale="92500" lnSpcReduction="10000"/>
          </a:bodyPr>
          <a:lstStyle/>
          <a:p>
            <a:endParaRPr lang="zh-TW" altLang="en-US" dirty="0" smtClean="0"/>
          </a:p>
          <a:p>
            <a:r>
              <a:rPr lang="en-US" altLang="zh-TW" dirty="0" smtClean="0"/>
              <a:t>(</a:t>
            </a:r>
            <a:r>
              <a:rPr lang="zh-TW" altLang="en-US" dirty="0" smtClean="0"/>
              <a:t>四</a:t>
            </a:r>
            <a:r>
              <a:rPr lang="en-US" altLang="zh-TW" dirty="0" smtClean="0"/>
              <a:t>) </a:t>
            </a:r>
            <a:r>
              <a:rPr lang="zh-TW" altLang="en-US" dirty="0" smtClean="0"/>
              <a:t>收容避難弱者如遇收容人員因身體因素無法參與驗證時，得免參與驗證，並依附錄三推算所有人員參演時的驗證時間。 </a:t>
            </a:r>
          </a:p>
          <a:p>
            <a:endParaRPr lang="zh-TW" altLang="en-US" dirty="0" smtClean="0"/>
          </a:p>
          <a:p>
            <a:r>
              <a:rPr lang="en-US" altLang="zh-TW" dirty="0" smtClean="0"/>
              <a:t>(</a:t>
            </a:r>
            <a:r>
              <a:rPr lang="zh-TW" altLang="en-US" dirty="0" smtClean="0"/>
              <a:t>五</a:t>
            </a:r>
            <a:r>
              <a:rPr lang="en-US" altLang="zh-TW" dirty="0" smtClean="0"/>
              <a:t>) </a:t>
            </a:r>
            <a:r>
              <a:rPr lang="zh-TW" altLang="en-US" dirty="0" smtClean="0"/>
              <a:t>自衛消防編組應變能力驗證計畫應包含自衛消防編組驗證情境、人員清冊、應變行動流程圖及各應變行動內容。 </a:t>
            </a:r>
          </a:p>
          <a:p>
            <a:pPr>
              <a:buNone/>
            </a:pPr>
            <a:r>
              <a:rPr lang="zh-TW" altLang="en-US" dirty="0" smtClean="0"/>
              <a:t>		</a:t>
            </a:r>
          </a:p>
          <a:p>
            <a:endParaRPr lang="zh-TW" altLang="en-US" dirty="0" smtClean="0"/>
          </a:p>
          <a:p>
            <a:endParaRPr lang="zh-TW" altLang="en-US" dirty="0" smtClean="0"/>
          </a:p>
          <a:p>
            <a:pPr>
              <a:buNone/>
            </a:pPr>
            <a:r>
              <a:rPr lang="zh-TW" altLang="en-US" dirty="0" smtClean="0"/>
              <a:t> </a:t>
            </a:r>
          </a:p>
          <a:p>
            <a:endParaRPr lang="zh-TW" alt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0000"/>
                </a:solidFill>
              </a:rPr>
              <a:t>注意事項 	</a:t>
            </a:r>
            <a:endParaRPr lang="zh-TW" altLang="en-US" dirty="0">
              <a:solidFill>
                <a:srgbClr val="FF0000"/>
              </a:solidFill>
            </a:endParaRPr>
          </a:p>
        </p:txBody>
      </p:sp>
      <p:sp>
        <p:nvSpPr>
          <p:cNvPr id="3" name="內容版面配置區 2"/>
          <p:cNvSpPr>
            <a:spLocks noGrp="1"/>
          </p:cNvSpPr>
          <p:nvPr>
            <p:ph sz="quarter" idx="1"/>
          </p:nvPr>
        </p:nvSpPr>
        <p:spPr/>
        <p:txBody>
          <a:bodyPr>
            <a:normAutofit/>
          </a:bodyPr>
          <a:lstStyle/>
          <a:p>
            <a:endParaRPr lang="zh-TW" altLang="en-US" dirty="0" smtClean="0"/>
          </a:p>
          <a:p>
            <a:endParaRPr lang="zh-TW" altLang="en-US" dirty="0" smtClean="0"/>
          </a:p>
          <a:p>
            <a:r>
              <a:rPr lang="en-US" altLang="zh-TW" dirty="0" smtClean="0"/>
              <a:t>(</a:t>
            </a:r>
            <a:r>
              <a:rPr lang="zh-TW" altLang="en-US" dirty="0" smtClean="0"/>
              <a:t>六</a:t>
            </a:r>
            <a:r>
              <a:rPr lang="en-US" altLang="zh-TW" dirty="0" smtClean="0"/>
              <a:t>) </a:t>
            </a:r>
            <a:r>
              <a:rPr lang="zh-TW" altLang="en-US" dirty="0" smtClean="0"/>
              <a:t>同一人得兼任不同任務時，除所兼任之任務外，仍應完成原應變事項。 </a:t>
            </a:r>
          </a:p>
          <a:p>
            <a:r>
              <a:rPr lang="en-US" altLang="zh-TW" dirty="0" smtClean="0"/>
              <a:t>(</a:t>
            </a:r>
            <a:r>
              <a:rPr lang="zh-TW" altLang="en-US" dirty="0" smtClean="0"/>
              <a:t>七</a:t>
            </a:r>
            <a:r>
              <a:rPr lang="en-US" altLang="zh-TW" dirty="0" smtClean="0"/>
              <a:t>) </a:t>
            </a:r>
            <a:r>
              <a:rPr lang="zh-TW" altLang="en-US" dirty="0" smtClean="0"/>
              <a:t>進行驗證時，應符合自身場所特性、營業形態及員工人數等，規劃驗證流程，自衛消防編組人員待命位置應符合夜間工作位置及狀態，並以人命救援為優先，於界限時間內完成所有收容人員之避難引導行動。 </a:t>
            </a:r>
          </a:p>
          <a:p>
            <a:pPr>
              <a:buNone/>
            </a:pPr>
            <a:r>
              <a:rPr lang="zh-TW" altLang="en-US" dirty="0" smtClean="0"/>
              <a:t> </a:t>
            </a:r>
          </a:p>
          <a:p>
            <a:endParaRPr lang="zh-TW" altLang="en-US"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0000"/>
                </a:solidFill>
              </a:rPr>
              <a:t>注意事項 	</a:t>
            </a:r>
            <a:endParaRPr lang="zh-TW" altLang="en-US" dirty="0">
              <a:solidFill>
                <a:srgbClr val="FF0000"/>
              </a:solidFill>
            </a:endParaRPr>
          </a:p>
        </p:txBody>
      </p:sp>
      <p:sp>
        <p:nvSpPr>
          <p:cNvPr id="3" name="內容版面配置區 2"/>
          <p:cNvSpPr>
            <a:spLocks noGrp="1"/>
          </p:cNvSpPr>
          <p:nvPr>
            <p:ph sz="quarter" idx="1"/>
          </p:nvPr>
        </p:nvSpPr>
        <p:spPr/>
        <p:txBody>
          <a:bodyPr>
            <a:normAutofit/>
          </a:bodyPr>
          <a:lstStyle/>
          <a:p>
            <a:endParaRPr lang="zh-TW" altLang="en-US" dirty="0" smtClean="0"/>
          </a:p>
          <a:p>
            <a:endParaRPr lang="zh-TW" altLang="en-US" dirty="0" smtClean="0"/>
          </a:p>
          <a:p>
            <a:r>
              <a:rPr lang="en-US" altLang="zh-TW" dirty="0" smtClean="0"/>
              <a:t>(</a:t>
            </a:r>
            <a:r>
              <a:rPr lang="zh-TW" altLang="en-US" dirty="0" smtClean="0"/>
              <a:t>八</a:t>
            </a:r>
            <a:r>
              <a:rPr lang="en-US" altLang="zh-TW" dirty="0" smtClean="0"/>
              <a:t>) </a:t>
            </a:r>
            <a:r>
              <a:rPr lang="zh-TW" altLang="en-US" dirty="0" smtClean="0"/>
              <a:t>驗證結束後，應召開檢討會，檢討內容包括各應變行動內容優劣得失、以實測界限時間驗證場所自衛消防編組應變行動能力及未來策進作為。 </a:t>
            </a:r>
          </a:p>
          <a:p>
            <a:r>
              <a:rPr lang="en-US" altLang="zh-TW" dirty="0" smtClean="0"/>
              <a:t>(</a:t>
            </a:r>
            <a:r>
              <a:rPr lang="zh-TW" altLang="en-US" dirty="0" smtClean="0"/>
              <a:t>九</a:t>
            </a:r>
            <a:r>
              <a:rPr lang="en-US" altLang="zh-TW" dirty="0" smtClean="0"/>
              <a:t>) </a:t>
            </a:r>
            <a:r>
              <a:rPr lang="zh-TW" altLang="en-US" dirty="0" smtClean="0"/>
              <a:t>驗證結束後發現原訂自衛消防編組應變能力驗證計畫及自衛消防編組與實際運作不符時，防火管理人應提報變更消防防護計畫。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0000"/>
                </a:solidFill>
              </a:rPr>
              <a:t>注意事項 	</a:t>
            </a:r>
            <a:endParaRPr lang="zh-TW" altLang="en-US" dirty="0">
              <a:solidFill>
                <a:srgbClr val="FF0000"/>
              </a:solidFill>
            </a:endParaRPr>
          </a:p>
        </p:txBody>
      </p:sp>
      <p:sp>
        <p:nvSpPr>
          <p:cNvPr id="3" name="內容版面配置區 2"/>
          <p:cNvSpPr>
            <a:spLocks noGrp="1"/>
          </p:cNvSpPr>
          <p:nvPr>
            <p:ph sz="quarter" idx="1"/>
          </p:nvPr>
        </p:nvSpPr>
        <p:spPr/>
        <p:txBody>
          <a:bodyPr>
            <a:normAutofit/>
          </a:bodyPr>
          <a:lstStyle/>
          <a:p>
            <a:endParaRPr lang="zh-TW" altLang="en-US" dirty="0" smtClean="0"/>
          </a:p>
          <a:p>
            <a:endParaRPr lang="zh-TW" altLang="en-US" dirty="0" smtClean="0"/>
          </a:p>
          <a:p>
            <a:r>
              <a:rPr lang="en-US" altLang="zh-TW" dirty="0" smtClean="0"/>
              <a:t>(</a:t>
            </a:r>
            <a:r>
              <a:rPr lang="zh-TW" altLang="en-US" dirty="0" smtClean="0"/>
              <a:t>十</a:t>
            </a:r>
            <a:r>
              <a:rPr lang="en-US" altLang="zh-TW" dirty="0" smtClean="0"/>
              <a:t>) </a:t>
            </a:r>
            <a:r>
              <a:rPr lang="zh-TW" altLang="en-US" dirty="0" smtClean="0"/>
              <a:t>管理權人依本要點辦理自衛消防編組應變能力驗證，得視同辦理每半年之滅火、通報及避難等自衛消防編組訓練一次。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smtClean="0"/>
              <a:t/>
            </a:r>
            <a:br>
              <a:rPr lang="zh-TW" altLang="en-US" dirty="0" smtClean="0"/>
            </a:br>
            <a:r>
              <a:rPr lang="zh-TW" altLang="en-US" dirty="0" smtClean="0">
                <a:solidFill>
                  <a:srgbClr val="FF0000"/>
                </a:solidFill>
              </a:rPr>
              <a:t>各直轄市、縣</a:t>
            </a:r>
            <a:r>
              <a:rPr lang="en-US" altLang="zh-TW" dirty="0" smtClean="0">
                <a:solidFill>
                  <a:srgbClr val="FF0000"/>
                </a:solidFill>
              </a:rPr>
              <a:t>(</a:t>
            </a:r>
            <a:r>
              <a:rPr lang="zh-TW" altLang="en-US" dirty="0" smtClean="0">
                <a:solidFill>
                  <a:srgbClr val="FF0000"/>
                </a:solidFill>
              </a:rPr>
              <a:t>市</a:t>
            </a:r>
            <a:r>
              <a:rPr lang="en-US" altLang="zh-TW" dirty="0" smtClean="0">
                <a:solidFill>
                  <a:srgbClr val="FF0000"/>
                </a:solidFill>
              </a:rPr>
              <a:t>)</a:t>
            </a:r>
            <a:r>
              <a:rPr lang="zh-TW" altLang="en-US" dirty="0" smtClean="0">
                <a:solidFill>
                  <a:srgbClr val="FF0000"/>
                </a:solidFill>
              </a:rPr>
              <a:t>消防局推動期程</a:t>
            </a:r>
            <a:endParaRPr lang="zh-TW" altLang="en-US" dirty="0">
              <a:solidFill>
                <a:srgbClr val="FF0000"/>
              </a:solidFill>
            </a:endParaRPr>
          </a:p>
        </p:txBody>
      </p:sp>
      <p:sp>
        <p:nvSpPr>
          <p:cNvPr id="3" name="內容版面配置區 2"/>
          <p:cNvSpPr>
            <a:spLocks noGrp="1"/>
          </p:cNvSpPr>
          <p:nvPr>
            <p:ph sz="quarter" idx="1"/>
          </p:nvPr>
        </p:nvSpPr>
        <p:spPr/>
        <p:txBody>
          <a:bodyPr>
            <a:normAutofit/>
          </a:bodyPr>
          <a:lstStyle/>
          <a:p>
            <a:endParaRPr lang="zh-TW" altLang="en-US" dirty="0" smtClean="0"/>
          </a:p>
          <a:p>
            <a:r>
              <a:rPr lang="zh-TW" altLang="en-US" dirty="0" smtClean="0">
                <a:solidFill>
                  <a:srgbClr val="FF0000"/>
                </a:solidFill>
              </a:rPr>
              <a:t>第一階段</a:t>
            </a:r>
            <a:r>
              <a:rPr lang="en-US" altLang="zh-TW" dirty="0" smtClean="0"/>
              <a:t>: 107</a:t>
            </a:r>
            <a:r>
              <a:rPr lang="zh-TW" altLang="en-US" dirty="0" smtClean="0"/>
              <a:t>年</a:t>
            </a:r>
            <a:r>
              <a:rPr lang="en-US" altLang="zh-TW" dirty="0" smtClean="0"/>
              <a:t>12</a:t>
            </a:r>
            <a:r>
              <a:rPr lang="zh-TW" altLang="en-US" dirty="0" smtClean="0"/>
              <a:t>月</a:t>
            </a:r>
            <a:r>
              <a:rPr lang="en-US" altLang="zh-TW" dirty="0" smtClean="0"/>
              <a:t>31</a:t>
            </a:r>
            <a:r>
              <a:rPr lang="zh-TW" altLang="en-US" dirty="0" smtClean="0"/>
              <a:t>日前，各直轄市、縣</a:t>
            </a:r>
            <a:r>
              <a:rPr lang="en-US" altLang="zh-TW" dirty="0" smtClean="0"/>
              <a:t>(</a:t>
            </a:r>
            <a:r>
              <a:rPr lang="zh-TW" altLang="en-US" dirty="0" smtClean="0"/>
              <a:t>市</a:t>
            </a:r>
            <a:r>
              <a:rPr lang="en-US" altLang="zh-TW" dirty="0" smtClean="0"/>
              <a:t>)</a:t>
            </a:r>
            <a:r>
              <a:rPr lang="zh-TW" altLang="en-US" dirty="0" smtClean="0"/>
              <a:t>消防局所屬大隊，依本要點於轄內老人福利機構</a:t>
            </a:r>
            <a:r>
              <a:rPr lang="en-US" altLang="zh-TW" dirty="0" smtClean="0"/>
              <a:t>(</a:t>
            </a:r>
            <a:r>
              <a:rPr lang="zh-TW" altLang="en-US" dirty="0" smtClean="0"/>
              <a:t>長期照顧機構、安養機構</a:t>
            </a:r>
            <a:r>
              <a:rPr lang="en-US" altLang="zh-TW" dirty="0" smtClean="0"/>
              <a:t>)</a:t>
            </a:r>
            <a:r>
              <a:rPr lang="zh-TW" altLang="en-US" dirty="0" smtClean="0"/>
              <a:t>、護理之家、身心障礙福利機構或榮譽國民之家至少擇一家進行自衛消防編組應變能力驗證示範演練。 </a:t>
            </a:r>
          </a:p>
          <a:p>
            <a:r>
              <a:rPr lang="zh-TW" altLang="en-US" dirty="0" smtClean="0"/>
              <a:t>	</a:t>
            </a:r>
          </a:p>
          <a:p>
            <a:endParaRPr lang="zh-TW" altLang="en-US" dirty="0" smtClean="0"/>
          </a:p>
          <a:p>
            <a:endParaRPr lang="zh-TW"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smtClean="0"/>
              <a:t/>
            </a:r>
            <a:br>
              <a:rPr lang="zh-TW" altLang="en-US" dirty="0" smtClean="0"/>
            </a:br>
            <a:r>
              <a:rPr lang="zh-TW" altLang="en-US" dirty="0" smtClean="0">
                <a:solidFill>
                  <a:srgbClr val="FF0000"/>
                </a:solidFill>
              </a:rPr>
              <a:t>各直轄市、縣</a:t>
            </a:r>
            <a:r>
              <a:rPr lang="en-US" altLang="zh-TW" dirty="0" smtClean="0">
                <a:solidFill>
                  <a:srgbClr val="FF0000"/>
                </a:solidFill>
              </a:rPr>
              <a:t>(</a:t>
            </a:r>
            <a:r>
              <a:rPr lang="zh-TW" altLang="en-US" dirty="0" smtClean="0">
                <a:solidFill>
                  <a:srgbClr val="FF0000"/>
                </a:solidFill>
              </a:rPr>
              <a:t>市</a:t>
            </a:r>
            <a:r>
              <a:rPr lang="en-US" altLang="zh-TW" dirty="0" smtClean="0">
                <a:solidFill>
                  <a:srgbClr val="FF0000"/>
                </a:solidFill>
              </a:rPr>
              <a:t>)</a:t>
            </a:r>
            <a:r>
              <a:rPr lang="zh-TW" altLang="en-US" dirty="0" smtClean="0">
                <a:solidFill>
                  <a:srgbClr val="FF0000"/>
                </a:solidFill>
              </a:rPr>
              <a:t>消防局推動期程</a:t>
            </a:r>
            <a:endParaRPr lang="zh-TW" altLang="en-US" dirty="0">
              <a:solidFill>
                <a:srgbClr val="FF0000"/>
              </a:solidFill>
            </a:endParaRPr>
          </a:p>
        </p:txBody>
      </p:sp>
      <p:sp>
        <p:nvSpPr>
          <p:cNvPr id="3" name="內容版面配置區 2"/>
          <p:cNvSpPr>
            <a:spLocks noGrp="1"/>
          </p:cNvSpPr>
          <p:nvPr>
            <p:ph sz="quarter" idx="1"/>
          </p:nvPr>
        </p:nvSpPr>
        <p:spPr/>
        <p:txBody>
          <a:bodyPr>
            <a:normAutofit fontScale="92500" lnSpcReduction="20000"/>
          </a:bodyPr>
          <a:lstStyle/>
          <a:p>
            <a:endParaRPr lang="zh-TW" altLang="en-US" dirty="0" smtClean="0"/>
          </a:p>
          <a:p>
            <a:r>
              <a:rPr lang="zh-TW" altLang="en-US" dirty="0" smtClean="0">
                <a:solidFill>
                  <a:srgbClr val="FF0000"/>
                </a:solidFill>
              </a:rPr>
              <a:t>第二階段</a:t>
            </a:r>
            <a:r>
              <a:rPr lang="en-US" altLang="zh-TW" dirty="0" smtClean="0"/>
              <a:t>:110</a:t>
            </a:r>
            <a:r>
              <a:rPr lang="zh-TW" altLang="en-US" dirty="0" smtClean="0"/>
              <a:t>年</a:t>
            </a:r>
            <a:r>
              <a:rPr lang="en-US" altLang="zh-TW" dirty="0" smtClean="0"/>
              <a:t>6</a:t>
            </a:r>
            <a:r>
              <a:rPr lang="zh-TW" altLang="en-US" dirty="0" smtClean="0"/>
              <a:t>月</a:t>
            </a:r>
            <a:r>
              <a:rPr lang="en-US" altLang="zh-TW" dirty="0" smtClean="0"/>
              <a:t>30</a:t>
            </a:r>
            <a:r>
              <a:rPr lang="zh-TW" altLang="en-US" dirty="0" smtClean="0"/>
              <a:t>日前，各直轄市、縣</a:t>
            </a:r>
            <a:r>
              <a:rPr lang="en-US" altLang="zh-TW" dirty="0" smtClean="0"/>
              <a:t>(</a:t>
            </a:r>
            <a:r>
              <a:rPr lang="zh-TW" altLang="en-US" dirty="0" smtClean="0"/>
              <a:t>市</a:t>
            </a:r>
            <a:r>
              <a:rPr lang="en-US" altLang="zh-TW" dirty="0" smtClean="0"/>
              <a:t>)</a:t>
            </a:r>
            <a:r>
              <a:rPr lang="zh-TW" altLang="en-US" dirty="0" smtClean="0"/>
              <a:t>消防局，指導所轄老人福利機構</a:t>
            </a:r>
            <a:r>
              <a:rPr lang="en-US" altLang="zh-TW" dirty="0" smtClean="0"/>
              <a:t>(</a:t>
            </a:r>
            <a:r>
              <a:rPr lang="zh-TW" altLang="en-US" dirty="0" smtClean="0"/>
              <a:t>長期照顧機構、安養機構</a:t>
            </a:r>
            <a:r>
              <a:rPr lang="en-US" altLang="zh-TW" dirty="0" smtClean="0"/>
              <a:t>)</a:t>
            </a:r>
            <a:r>
              <a:rPr lang="zh-TW" altLang="en-US" dirty="0" smtClean="0"/>
              <a:t>、護理之家、身心障礙福利機構及榮譽國民之家之管理權人完成自衛消防編組應變能力驗證，並於全數驗證完畢後各消防機關依下列原則持續辦理。 </a:t>
            </a:r>
          </a:p>
          <a:p>
            <a:r>
              <a:rPr lang="en-US" altLang="zh-TW" dirty="0" smtClean="0"/>
              <a:t>(1) </a:t>
            </a:r>
            <a:r>
              <a:rPr lang="zh-TW" altLang="en-US" dirty="0" smtClean="0"/>
              <a:t>實測界限時間在預估值以內之場所，後續如有增建、改建或變更用途時，管理權人應自行辦理並將結果提報消防機關備查，消防機關得視情形派員前往指導。 </a:t>
            </a:r>
          </a:p>
          <a:p>
            <a:r>
              <a:rPr lang="en-US" altLang="zh-TW" dirty="0" smtClean="0"/>
              <a:t>(2) </a:t>
            </a:r>
            <a:r>
              <a:rPr lang="zh-TW" altLang="en-US" dirty="0" smtClean="0"/>
              <a:t>超過預估界限時間之場所，列冊公告於消防局網頁並函請目的事業主管機關知照，俟該場所管理權人依強化火災預防改善事項完成後，再前往指導場所辦理自衛消防編組應變能力驗證。 	</a:t>
            </a:r>
          </a:p>
          <a:p>
            <a:endParaRPr lang="zh-TW" altLang="en-US" dirty="0" smtClean="0"/>
          </a:p>
          <a:p>
            <a:endParaRPr lang="zh-TW"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smtClean="0"/>
              <a:t/>
            </a:r>
            <a:br>
              <a:rPr lang="zh-TW" altLang="en-US" dirty="0" smtClean="0"/>
            </a:br>
            <a:r>
              <a:rPr lang="zh-TW" altLang="en-US" dirty="0" smtClean="0">
                <a:solidFill>
                  <a:srgbClr val="FF0000"/>
                </a:solidFill>
              </a:rPr>
              <a:t>各直轄市、縣</a:t>
            </a:r>
            <a:r>
              <a:rPr lang="en-US" altLang="zh-TW" dirty="0" smtClean="0">
                <a:solidFill>
                  <a:srgbClr val="FF0000"/>
                </a:solidFill>
              </a:rPr>
              <a:t>(</a:t>
            </a:r>
            <a:r>
              <a:rPr lang="zh-TW" altLang="en-US" dirty="0" smtClean="0">
                <a:solidFill>
                  <a:srgbClr val="FF0000"/>
                </a:solidFill>
              </a:rPr>
              <a:t>市</a:t>
            </a:r>
            <a:r>
              <a:rPr lang="en-US" altLang="zh-TW" dirty="0" smtClean="0">
                <a:solidFill>
                  <a:srgbClr val="FF0000"/>
                </a:solidFill>
              </a:rPr>
              <a:t>)</a:t>
            </a:r>
            <a:r>
              <a:rPr lang="zh-TW" altLang="en-US" dirty="0" smtClean="0">
                <a:solidFill>
                  <a:srgbClr val="FF0000"/>
                </a:solidFill>
              </a:rPr>
              <a:t>消防局推動期程</a:t>
            </a:r>
            <a:endParaRPr lang="zh-TW" altLang="en-US" dirty="0">
              <a:solidFill>
                <a:srgbClr val="FF0000"/>
              </a:solidFill>
            </a:endParaRPr>
          </a:p>
        </p:txBody>
      </p:sp>
      <p:sp>
        <p:nvSpPr>
          <p:cNvPr id="3" name="內容版面配置區 2"/>
          <p:cNvSpPr>
            <a:spLocks noGrp="1"/>
          </p:cNvSpPr>
          <p:nvPr>
            <p:ph sz="quarter" idx="1"/>
          </p:nvPr>
        </p:nvSpPr>
        <p:spPr/>
        <p:txBody>
          <a:bodyPr>
            <a:normAutofit/>
          </a:bodyPr>
          <a:lstStyle/>
          <a:p>
            <a:pPr>
              <a:buNone/>
            </a:pPr>
            <a:endParaRPr lang="zh-TW" altLang="en-US" dirty="0" smtClean="0"/>
          </a:p>
          <a:p>
            <a:r>
              <a:rPr lang="zh-TW" altLang="en-US" dirty="0" smtClean="0">
                <a:solidFill>
                  <a:srgbClr val="FF0000"/>
                </a:solidFill>
              </a:rPr>
              <a:t>第三階段</a:t>
            </a:r>
            <a:r>
              <a:rPr lang="en-US" altLang="zh-TW" dirty="0" smtClean="0"/>
              <a:t>:113</a:t>
            </a:r>
            <a:r>
              <a:rPr lang="zh-TW" altLang="en-US" dirty="0" smtClean="0"/>
              <a:t>年</a:t>
            </a:r>
            <a:r>
              <a:rPr lang="en-US" altLang="zh-TW" dirty="0" smtClean="0"/>
              <a:t>7</a:t>
            </a:r>
            <a:r>
              <a:rPr lang="zh-TW" altLang="en-US" dirty="0" smtClean="0"/>
              <a:t>月</a:t>
            </a:r>
            <a:r>
              <a:rPr lang="en-US" altLang="zh-TW" dirty="0" smtClean="0"/>
              <a:t>30</a:t>
            </a:r>
            <a:r>
              <a:rPr lang="zh-TW" altLang="en-US" dirty="0" smtClean="0"/>
              <a:t>日前，各直轄市、縣</a:t>
            </a:r>
            <a:r>
              <a:rPr lang="en-US" altLang="zh-TW" dirty="0" smtClean="0"/>
              <a:t>(</a:t>
            </a:r>
            <a:r>
              <a:rPr lang="zh-TW" altLang="en-US" dirty="0" smtClean="0"/>
              <a:t>市</a:t>
            </a:r>
            <a:r>
              <a:rPr lang="en-US" altLang="zh-TW" dirty="0" smtClean="0"/>
              <a:t>)</a:t>
            </a:r>
            <a:r>
              <a:rPr lang="zh-TW" altLang="en-US" dirty="0" smtClean="0"/>
              <a:t>消防局，指導所轄高層複合用途建築物、大型空間、旅館，依本要點辦理自衛消防編組應變能力驗證完畢，並於全數執行完畢後依下列原則持續指導。 </a:t>
            </a:r>
          </a:p>
          <a:p>
            <a:r>
              <a:rPr lang="zh-TW" altLang="en-US" dirty="0" smtClean="0"/>
              <a:t>第四階段</a:t>
            </a:r>
            <a:r>
              <a:rPr lang="en-US" altLang="zh-TW" dirty="0" smtClean="0"/>
              <a:t>: 113</a:t>
            </a:r>
            <a:r>
              <a:rPr lang="zh-TW" altLang="en-US" dirty="0" smtClean="0"/>
              <a:t>年</a:t>
            </a:r>
            <a:r>
              <a:rPr lang="en-US" altLang="zh-TW" dirty="0" smtClean="0"/>
              <a:t>7</a:t>
            </a:r>
            <a:r>
              <a:rPr lang="zh-TW" altLang="en-US" dirty="0" smtClean="0"/>
              <a:t>月</a:t>
            </a:r>
            <a:r>
              <a:rPr lang="en-US" altLang="zh-TW" dirty="0" smtClean="0"/>
              <a:t>1</a:t>
            </a:r>
            <a:r>
              <a:rPr lang="zh-TW" altLang="en-US" dirty="0" smtClean="0"/>
              <a:t>日起，由各直轄市、縣</a:t>
            </a:r>
            <a:r>
              <a:rPr lang="en-US" altLang="zh-TW" dirty="0" smtClean="0"/>
              <a:t>(</a:t>
            </a:r>
            <a:r>
              <a:rPr lang="zh-TW" altLang="en-US" dirty="0" smtClean="0"/>
              <a:t>市</a:t>
            </a:r>
            <a:r>
              <a:rPr lang="en-US" altLang="zh-TW" dirty="0" smtClean="0"/>
              <a:t>)</a:t>
            </a:r>
            <a:r>
              <a:rPr lang="zh-TW" altLang="en-US" dirty="0" smtClean="0"/>
              <a:t>消防局及各港務消防隊視人力及場所危險性，視需要彈性調整，不定期指導依法應實施防火管理之場所辦理自衛消防編組應變能力驗證，並持續蒐集辦理資料及成果檢視辦理成效，依下列原則持續指導。 </a:t>
            </a:r>
          </a:p>
          <a:p>
            <a:pPr>
              <a:buNone/>
            </a:pPr>
            <a:endParaRPr lang="zh-TW" altLang="en-US" dirty="0" smtClean="0"/>
          </a:p>
          <a:p>
            <a:endParaRPr lang="zh-TW" altLang="en-US" dirty="0" smtClean="0"/>
          </a:p>
          <a:p>
            <a:endParaRPr lang="zh-TW" altLang="en-US" dirty="0" smtClean="0"/>
          </a:p>
          <a:p>
            <a:endParaRPr lang="zh-TW" altLang="en-US" dirty="0" smtClean="0"/>
          </a:p>
          <a:p>
            <a:pPr>
              <a:buNone/>
            </a:pPr>
            <a:endParaRPr lang="zh-TW" altLang="en-US" dirty="0" smtClean="0"/>
          </a:p>
          <a:p>
            <a:endParaRPr lang="zh-TW" altLang="en-US"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0000"/>
                </a:solidFill>
              </a:rPr>
              <a:t>第三方認證機構</a:t>
            </a:r>
            <a:endParaRPr lang="zh-TW" altLang="en-US" dirty="0">
              <a:solidFill>
                <a:srgbClr val="FF0000"/>
              </a:solidFill>
            </a:endParaRPr>
          </a:p>
        </p:txBody>
      </p:sp>
      <p:sp>
        <p:nvSpPr>
          <p:cNvPr id="3" name="內容版面配置區 2"/>
          <p:cNvSpPr>
            <a:spLocks noGrp="1"/>
          </p:cNvSpPr>
          <p:nvPr>
            <p:ph sz="quarter" idx="1"/>
          </p:nvPr>
        </p:nvSpPr>
        <p:spPr/>
        <p:txBody>
          <a:bodyPr/>
          <a:lstStyle/>
          <a:p>
            <a:endParaRPr lang="zh-TW" altLang="en-US" dirty="0" smtClean="0"/>
          </a:p>
          <a:p>
            <a:r>
              <a:rPr lang="zh-TW" altLang="en-US" dirty="0" smtClean="0"/>
              <a:t>管理權人得委由中央消防機關認可之指導機構辦理自衛消防編組應變能力驗證相關事宜。 </a:t>
            </a:r>
          </a:p>
          <a:p>
            <a:pPr>
              <a:buNone/>
            </a:pPr>
            <a:endParaRPr lang="zh-TW" altLang="en-US" dirty="0" smtClean="0"/>
          </a:p>
          <a:p>
            <a:endParaRPr lang="zh-TW"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p:txBody>
          <a:bodyPr>
            <a:normAutofit fontScale="92500"/>
          </a:bodyPr>
          <a:lstStyle/>
          <a:p>
            <a:r>
              <a:rPr lang="zh-TW" altLang="en-US" dirty="0" smtClean="0">
                <a:solidFill>
                  <a:srgbClr val="FF0000"/>
                </a:solidFill>
              </a:rPr>
              <a:t>收容避難弱者場所</a:t>
            </a:r>
            <a:r>
              <a:rPr lang="en-US" altLang="zh-TW" dirty="0" smtClean="0">
                <a:solidFill>
                  <a:srgbClr val="FF0000"/>
                </a:solidFill>
              </a:rPr>
              <a:t>:</a:t>
            </a:r>
            <a:r>
              <a:rPr lang="zh-TW" altLang="en-US" dirty="0" smtClean="0">
                <a:solidFill>
                  <a:srgbClr val="FF0000"/>
                </a:solidFill>
              </a:rPr>
              <a:t>甲</a:t>
            </a:r>
            <a:r>
              <a:rPr lang="en-US" altLang="zh-TW" dirty="0" smtClean="0">
                <a:solidFill>
                  <a:srgbClr val="FF0000"/>
                </a:solidFill>
              </a:rPr>
              <a:t>6</a:t>
            </a:r>
            <a:r>
              <a:rPr lang="zh-TW" altLang="en-US" dirty="0" smtClean="0"/>
              <a:t>且依消防法第十三條為應實施防火管理之場所。</a:t>
            </a:r>
            <a:r>
              <a:rPr lang="en-US" altLang="zh-TW" dirty="0" smtClean="0"/>
              <a:t>(</a:t>
            </a:r>
            <a:r>
              <a:rPr lang="zh-TW" altLang="en-US" dirty="0" smtClean="0"/>
              <a:t>大型機構指場所樓地板面積合計在</a:t>
            </a:r>
            <a:r>
              <a:rPr lang="en-US" altLang="zh-TW" dirty="0" smtClean="0"/>
              <a:t>300</a:t>
            </a:r>
            <a:r>
              <a:rPr lang="zh-TW" altLang="en-US" dirty="0" smtClean="0"/>
              <a:t>㎡以上者，小型機構指樓地板面積合計未達</a:t>
            </a:r>
            <a:r>
              <a:rPr lang="en-US" altLang="zh-TW" dirty="0" smtClean="0"/>
              <a:t>300</a:t>
            </a:r>
            <a:r>
              <a:rPr lang="zh-TW" altLang="en-US" dirty="0" smtClean="0"/>
              <a:t> ㎡者。</a:t>
            </a:r>
            <a:r>
              <a:rPr lang="en-US" altLang="zh-TW" dirty="0" smtClean="0"/>
              <a:t>)</a:t>
            </a:r>
            <a:endParaRPr lang="en-US" altLang="zh-TW" dirty="0" smtClean="0">
              <a:solidFill>
                <a:srgbClr val="FF0000"/>
              </a:solidFill>
            </a:endParaRPr>
          </a:p>
          <a:p>
            <a:r>
              <a:rPr lang="zh-TW" altLang="en-US" dirty="0" smtClean="0">
                <a:solidFill>
                  <a:srgbClr val="FF0000"/>
                </a:solidFill>
              </a:rPr>
              <a:t>高層複合用途</a:t>
            </a:r>
            <a:r>
              <a:rPr lang="en-US" altLang="zh-TW" dirty="0" smtClean="0">
                <a:solidFill>
                  <a:srgbClr val="FF0000"/>
                </a:solidFill>
              </a:rPr>
              <a:t>:</a:t>
            </a:r>
            <a:r>
              <a:rPr lang="zh-TW" altLang="en-US" dirty="0" smtClean="0"/>
              <a:t>層達 </a:t>
            </a:r>
            <a:r>
              <a:rPr lang="en-US" altLang="zh-TW" dirty="0" smtClean="0"/>
              <a:t>16</a:t>
            </a:r>
            <a:r>
              <a:rPr lang="zh-TW" altLang="en-US" dirty="0" smtClean="0"/>
              <a:t>層或高度達</a:t>
            </a:r>
            <a:r>
              <a:rPr lang="en-US" altLang="zh-TW" dirty="0" smtClean="0"/>
              <a:t>50</a:t>
            </a:r>
            <a:r>
              <a:rPr lang="zh-TW" altLang="en-US" dirty="0" smtClean="0"/>
              <a:t>公尺</a:t>
            </a:r>
            <a:endParaRPr lang="en-US" altLang="zh-TW" dirty="0" smtClean="0">
              <a:solidFill>
                <a:srgbClr val="FF0000"/>
              </a:solidFill>
            </a:endParaRPr>
          </a:p>
          <a:p>
            <a:r>
              <a:rPr lang="zh-TW" altLang="en-US" dirty="0" smtClean="0">
                <a:solidFill>
                  <a:srgbClr val="FF0000"/>
                </a:solidFill>
              </a:rPr>
              <a:t>大型空間</a:t>
            </a:r>
            <a:r>
              <a:rPr lang="en-US" altLang="zh-TW" dirty="0" smtClean="0">
                <a:solidFill>
                  <a:srgbClr val="FF0000"/>
                </a:solidFill>
              </a:rPr>
              <a:t>: 3000㎡</a:t>
            </a:r>
            <a:r>
              <a:rPr lang="zh-TW" altLang="en-US" dirty="0" smtClean="0">
                <a:solidFill>
                  <a:srgbClr val="FF0000"/>
                </a:solidFill>
              </a:rPr>
              <a:t>以上</a:t>
            </a:r>
            <a:endParaRPr lang="en-US" altLang="zh-TW" dirty="0" smtClean="0">
              <a:solidFill>
                <a:srgbClr val="FF0000"/>
              </a:solidFill>
            </a:endParaRPr>
          </a:p>
          <a:p>
            <a:r>
              <a:rPr lang="zh-TW" altLang="en-US" dirty="0" smtClean="0">
                <a:solidFill>
                  <a:srgbClr val="FF0000"/>
                </a:solidFill>
              </a:rPr>
              <a:t>旅館</a:t>
            </a:r>
            <a:r>
              <a:rPr lang="en-US" altLang="zh-TW" dirty="0" smtClean="0">
                <a:solidFill>
                  <a:srgbClr val="FF0000"/>
                </a:solidFill>
              </a:rPr>
              <a:t>:</a:t>
            </a:r>
            <a:r>
              <a:rPr lang="zh-TW" altLang="en-US" dirty="0" smtClean="0">
                <a:solidFill>
                  <a:srgbClr val="FF0000"/>
                </a:solidFill>
              </a:rPr>
              <a:t> </a:t>
            </a:r>
            <a:r>
              <a:rPr lang="en-US" altLang="zh-TW" dirty="0" smtClean="0">
                <a:solidFill>
                  <a:srgbClr val="FF0000"/>
                </a:solidFill>
              </a:rPr>
              <a:t>3000㎡</a:t>
            </a:r>
            <a:r>
              <a:rPr lang="zh-TW" altLang="en-US" dirty="0" smtClean="0">
                <a:solidFill>
                  <a:srgbClr val="FF0000"/>
                </a:solidFill>
              </a:rPr>
              <a:t>以上</a:t>
            </a:r>
            <a:endParaRPr lang="zh-TW" altLang="en-US" dirty="0" smtClean="0"/>
          </a:p>
          <a:p>
            <a:r>
              <a:rPr lang="zh-TW" altLang="en-US" dirty="0" smtClean="0">
                <a:solidFill>
                  <a:srgbClr val="C00000"/>
                </a:solidFill>
              </a:rPr>
              <a:t>其他場所：</a:t>
            </a:r>
            <a:r>
              <a:rPr lang="zh-TW" altLang="en-US" dirty="0" smtClean="0">
                <a:solidFill>
                  <a:srgbClr val="002060"/>
                </a:solidFill>
              </a:rPr>
              <a:t>上述第一款至第四款及集合住宅以外且依消防法第十三條為應實施</a:t>
            </a:r>
            <a:r>
              <a:rPr lang="en-US" altLang="zh-TW" dirty="0" smtClean="0">
                <a:solidFill>
                  <a:srgbClr val="002060"/>
                </a:solidFill>
              </a:rPr>
              <a:t>(</a:t>
            </a:r>
            <a:r>
              <a:rPr lang="zh-TW" altLang="en-US" dirty="0" smtClean="0">
                <a:solidFill>
                  <a:srgbClr val="002060"/>
                </a:solidFill>
              </a:rPr>
              <a:t>共同</a:t>
            </a:r>
            <a:r>
              <a:rPr lang="en-US" altLang="zh-TW" dirty="0" smtClean="0">
                <a:solidFill>
                  <a:srgbClr val="002060"/>
                </a:solidFill>
              </a:rPr>
              <a:t>)</a:t>
            </a:r>
            <a:r>
              <a:rPr lang="zh-TW" altLang="en-US" dirty="0" smtClean="0">
                <a:solidFill>
                  <a:srgbClr val="002060"/>
                </a:solidFill>
              </a:rPr>
              <a:t>防火管理之場所及中央消防機關指定之場所，且其主要構造為防火構造或不燃材料者。 </a:t>
            </a:r>
          </a:p>
          <a:p>
            <a:pPr>
              <a:buNone/>
            </a:pPr>
            <a:r>
              <a:rPr lang="zh-TW" altLang="en-US" dirty="0" smtClean="0">
                <a:solidFill>
                  <a:srgbClr val="002060"/>
                </a:solidFill>
              </a:rPr>
              <a:t>	</a:t>
            </a:r>
          </a:p>
          <a:p>
            <a:endParaRPr lang="zh-TW" altLang="en-US" dirty="0">
              <a:solidFill>
                <a:srgbClr val="FF0000"/>
              </a:solidFill>
            </a:endParaRPr>
          </a:p>
        </p:txBody>
      </p:sp>
      <p:sp>
        <p:nvSpPr>
          <p:cNvPr id="5" name="標題 4"/>
          <p:cNvSpPr>
            <a:spLocks noGrp="1"/>
          </p:cNvSpPr>
          <p:nvPr>
            <p:ph type="title"/>
          </p:nvPr>
        </p:nvSpPr>
        <p:spPr/>
        <p:txBody>
          <a:bodyPr>
            <a:normAutofit/>
          </a:bodyPr>
          <a:lstStyle/>
          <a:p>
            <a:r>
              <a:rPr lang="zh-TW" altLang="en-US" dirty="0" smtClean="0">
                <a:solidFill>
                  <a:srgbClr val="FFC000"/>
                </a:solidFill>
              </a:rPr>
              <a:t>本要點適用對象如下</a:t>
            </a:r>
            <a:endParaRPr lang="zh-TW" altLang="en-US" dirty="0">
              <a:solidFill>
                <a:srgbClr val="FFC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
            </a:r>
            <a:br>
              <a:rPr lang="en-US" altLang="zh-TW" dirty="0" smtClean="0"/>
            </a:br>
            <a:r>
              <a:rPr lang="en-US" altLang="zh-TW" dirty="0" smtClean="0"/>
              <a:t/>
            </a:r>
            <a:br>
              <a:rPr lang="en-US" altLang="zh-TW" dirty="0" smtClean="0"/>
            </a:br>
            <a:r>
              <a:rPr lang="en-US" altLang="zh-TW" dirty="0" smtClean="0"/>
              <a:t>    </a:t>
            </a:r>
            <a:r>
              <a:rPr lang="zh-TW" altLang="en-US" dirty="0" smtClean="0"/>
              <a:t>	</a:t>
            </a:r>
            <a:br>
              <a:rPr lang="zh-TW" altLang="en-US" dirty="0" smtClean="0"/>
            </a:br>
            <a:r>
              <a:rPr lang="zh-TW" altLang="en-US" dirty="0" smtClean="0">
                <a:solidFill>
                  <a:srgbClr val="FF0000"/>
                </a:solidFill>
              </a:rPr>
              <a:t>驗證期程</a:t>
            </a:r>
            <a:endParaRPr lang="zh-TW" altLang="en-US" dirty="0">
              <a:solidFill>
                <a:srgbClr val="FF0000"/>
              </a:solidFill>
            </a:endParaRPr>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971600" y="1268760"/>
            <a:ext cx="7272808" cy="525658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C000"/>
                </a:solidFill>
              </a:rPr>
              <a:t>情境構想</a:t>
            </a:r>
            <a:endParaRPr lang="zh-TW" altLang="en-US" dirty="0">
              <a:solidFill>
                <a:srgbClr val="FFC000"/>
              </a:solidFill>
            </a:endParaRPr>
          </a:p>
        </p:txBody>
      </p:sp>
      <p:sp>
        <p:nvSpPr>
          <p:cNvPr id="3" name="內容版面配置區 2"/>
          <p:cNvSpPr>
            <a:spLocks noGrp="1"/>
          </p:cNvSpPr>
          <p:nvPr>
            <p:ph sz="quarter" idx="1"/>
          </p:nvPr>
        </p:nvSpPr>
        <p:spPr/>
        <p:txBody>
          <a:bodyPr/>
          <a:lstStyle/>
          <a:p>
            <a:r>
              <a:rPr lang="zh-TW" altLang="en-US" sz="4400" dirty="0" smtClean="0">
                <a:solidFill>
                  <a:srgbClr val="C00000"/>
                </a:solidFill>
              </a:rPr>
              <a:t>管理權人檢視場所內可能發生火災的原因、地點、時間、何時應變人力最少等因素後，以應變人力最少的夜間狀況作為驗證情境。</a:t>
            </a:r>
            <a:r>
              <a:rPr lang="zh-TW" altLang="en-US" dirty="0" smtClean="0"/>
              <a:t>	</a:t>
            </a:r>
          </a:p>
          <a:p>
            <a:endParaRPr lang="zh-TW"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0000"/>
                </a:solidFill>
              </a:rPr>
              <a:t>參與驗證人員	</a:t>
            </a:r>
            <a:endParaRPr lang="zh-TW" altLang="en-US" dirty="0">
              <a:solidFill>
                <a:srgbClr val="FF0000"/>
              </a:solidFill>
            </a:endParaRPr>
          </a:p>
        </p:txBody>
      </p:sp>
      <p:sp>
        <p:nvSpPr>
          <p:cNvPr id="3" name="內容版面配置區 2"/>
          <p:cNvSpPr>
            <a:spLocks noGrp="1"/>
          </p:cNvSpPr>
          <p:nvPr>
            <p:ph sz="quarter" idx="1"/>
          </p:nvPr>
        </p:nvSpPr>
        <p:spPr/>
        <p:txBody>
          <a:bodyPr/>
          <a:lstStyle/>
          <a:p>
            <a:r>
              <a:rPr lang="zh-TW" altLang="en-US" sz="4000" dirty="0" smtClean="0">
                <a:solidFill>
                  <a:srgbClr val="C00000"/>
                </a:solidFill>
              </a:rPr>
              <a:t>如於白天模擬夜間狀況進行驗證時，參與自衛消防編組驗證人員應為夜間值班人員。	</a:t>
            </a:r>
          </a:p>
          <a:p>
            <a:endParaRPr lang="zh-TW"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solidFill>
                  <a:srgbClr val="FF0000"/>
                </a:solidFill>
              </a:rPr>
              <a:t>起火場所設定原則	</a:t>
            </a:r>
            <a:endParaRPr lang="zh-TW" altLang="en-US" dirty="0">
              <a:solidFill>
                <a:srgbClr val="FF0000"/>
              </a:solidFill>
            </a:endParaRPr>
          </a:p>
        </p:txBody>
      </p:sp>
      <p:sp>
        <p:nvSpPr>
          <p:cNvPr id="3" name="內容版面配置區 2"/>
          <p:cNvSpPr>
            <a:spLocks noGrp="1"/>
          </p:cNvSpPr>
          <p:nvPr>
            <p:ph sz="quarter" idx="1"/>
          </p:nvPr>
        </p:nvSpPr>
        <p:spPr/>
        <p:txBody>
          <a:bodyPr/>
          <a:lstStyle/>
          <a:p>
            <a:endParaRPr lang="zh-TW" altLang="en-US" dirty="0" smtClean="0"/>
          </a:p>
          <a:p>
            <a:r>
              <a:rPr lang="en-US" altLang="zh-TW" dirty="0" smtClean="0">
                <a:solidFill>
                  <a:srgbClr val="002060"/>
                </a:solidFill>
              </a:rPr>
              <a:t>(</a:t>
            </a:r>
            <a:r>
              <a:rPr lang="zh-TW" altLang="en-US" dirty="0" smtClean="0">
                <a:solidFill>
                  <a:srgbClr val="002060"/>
                </a:solidFill>
              </a:rPr>
              <a:t>一</a:t>
            </a:r>
            <a:r>
              <a:rPr lang="en-US" altLang="zh-TW" dirty="0" smtClean="0">
                <a:solidFill>
                  <a:srgbClr val="002060"/>
                </a:solidFill>
              </a:rPr>
              <a:t>) </a:t>
            </a:r>
            <a:r>
              <a:rPr lang="zh-TW" altLang="en-US" dirty="0" smtClean="0">
                <a:solidFill>
                  <a:srgbClr val="002060"/>
                </a:solidFill>
              </a:rPr>
              <a:t>高層複合用途建築物</a:t>
            </a:r>
            <a:r>
              <a:rPr lang="en-US" altLang="zh-TW" dirty="0" smtClean="0">
                <a:solidFill>
                  <a:srgbClr val="002060"/>
                </a:solidFill>
              </a:rPr>
              <a:t>:</a:t>
            </a:r>
            <a:r>
              <a:rPr lang="zh-TW" altLang="en-US" dirty="0" smtClean="0">
                <a:solidFill>
                  <a:srgbClr val="002060"/>
                </a:solidFill>
              </a:rPr>
              <a:t>確認起火場所所需時間較長之樓層。</a:t>
            </a:r>
          </a:p>
          <a:p>
            <a:r>
              <a:rPr lang="en-US" altLang="zh-TW" dirty="0" smtClean="0">
                <a:solidFill>
                  <a:srgbClr val="002060"/>
                </a:solidFill>
              </a:rPr>
              <a:t>(</a:t>
            </a:r>
            <a:r>
              <a:rPr lang="zh-TW" altLang="en-US" dirty="0" smtClean="0">
                <a:solidFill>
                  <a:srgbClr val="002060"/>
                </a:solidFill>
              </a:rPr>
              <a:t>二</a:t>
            </a:r>
            <a:r>
              <a:rPr lang="en-US" altLang="zh-TW" dirty="0" smtClean="0">
                <a:solidFill>
                  <a:srgbClr val="002060"/>
                </a:solidFill>
              </a:rPr>
              <a:t>) </a:t>
            </a:r>
            <a:r>
              <a:rPr lang="zh-TW" altLang="en-US" dirty="0" smtClean="0">
                <a:solidFill>
                  <a:srgbClr val="002060"/>
                </a:solidFill>
              </a:rPr>
              <a:t>大型空間</a:t>
            </a:r>
            <a:r>
              <a:rPr lang="en-US" altLang="zh-TW" dirty="0" smtClean="0">
                <a:solidFill>
                  <a:srgbClr val="002060"/>
                </a:solidFill>
              </a:rPr>
              <a:t>:</a:t>
            </a:r>
            <a:r>
              <a:rPr lang="zh-TW" altLang="en-US" dirty="0" smtClean="0">
                <a:solidFill>
                  <a:srgbClr val="002060"/>
                </a:solidFill>
              </a:rPr>
              <a:t>確認起火場所所需時間較長之樓層。</a:t>
            </a:r>
          </a:p>
          <a:p>
            <a:r>
              <a:rPr lang="en-US" altLang="zh-TW" dirty="0" smtClean="0">
                <a:solidFill>
                  <a:srgbClr val="002060"/>
                </a:solidFill>
              </a:rPr>
              <a:t>(</a:t>
            </a:r>
            <a:r>
              <a:rPr lang="zh-TW" altLang="en-US" dirty="0" smtClean="0">
                <a:solidFill>
                  <a:srgbClr val="002060"/>
                </a:solidFill>
              </a:rPr>
              <a:t>三</a:t>
            </a:r>
            <a:r>
              <a:rPr lang="en-US" altLang="zh-TW" dirty="0" smtClean="0">
                <a:solidFill>
                  <a:srgbClr val="002060"/>
                </a:solidFill>
              </a:rPr>
              <a:t>) </a:t>
            </a:r>
            <a:r>
              <a:rPr lang="zh-TW" altLang="en-US" dirty="0" smtClean="0">
                <a:solidFill>
                  <a:srgbClr val="002060"/>
                </a:solidFill>
              </a:rPr>
              <a:t>收容避難弱者場所</a:t>
            </a:r>
            <a:r>
              <a:rPr lang="en-US" altLang="zh-TW" dirty="0" smtClean="0">
                <a:solidFill>
                  <a:srgbClr val="002060"/>
                </a:solidFill>
              </a:rPr>
              <a:t>:</a:t>
            </a:r>
          </a:p>
          <a:p>
            <a:r>
              <a:rPr lang="en-US" altLang="zh-TW" dirty="0" smtClean="0">
                <a:solidFill>
                  <a:srgbClr val="002060"/>
                </a:solidFill>
              </a:rPr>
              <a:t>1. </a:t>
            </a:r>
            <a:r>
              <a:rPr lang="zh-TW" altLang="en-US" dirty="0" smtClean="0">
                <a:solidFill>
                  <a:srgbClr val="002060"/>
                </a:solidFill>
              </a:rPr>
              <a:t>大型機構：自力避難困難人數及避難困難度最高之樓層。</a:t>
            </a:r>
          </a:p>
          <a:p>
            <a:r>
              <a:rPr lang="en-US" altLang="zh-TW" dirty="0" smtClean="0">
                <a:solidFill>
                  <a:srgbClr val="002060"/>
                </a:solidFill>
              </a:rPr>
              <a:t>2. </a:t>
            </a:r>
            <a:r>
              <a:rPr lang="zh-TW" altLang="en-US" dirty="0" smtClean="0">
                <a:solidFill>
                  <a:srgbClr val="002060"/>
                </a:solidFill>
              </a:rPr>
              <a:t>小型機構：疏散避難最需花費時間的居室。</a:t>
            </a:r>
            <a:r>
              <a:rPr lang="zh-TW" altLang="en-US" dirty="0" smtClean="0"/>
              <a:t>	</a:t>
            </a:r>
          </a:p>
          <a:p>
            <a:endParaRPr lang="zh-TW"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FF0000"/>
                </a:solidFill>
              </a:rPr>
              <a:t>起火場所設定原則	</a:t>
            </a:r>
            <a:endParaRPr lang="zh-TW" altLang="en-US" dirty="0"/>
          </a:p>
        </p:txBody>
      </p:sp>
      <p:sp>
        <p:nvSpPr>
          <p:cNvPr id="3" name="內容版面配置區 2"/>
          <p:cNvSpPr>
            <a:spLocks noGrp="1"/>
          </p:cNvSpPr>
          <p:nvPr>
            <p:ph sz="quarter" idx="1"/>
          </p:nvPr>
        </p:nvSpPr>
        <p:spPr/>
        <p:txBody>
          <a:bodyPr>
            <a:normAutofit/>
          </a:bodyPr>
          <a:lstStyle/>
          <a:p>
            <a:pPr>
              <a:buNone/>
            </a:pPr>
            <a:r>
              <a:rPr lang="en-US" altLang="zh-TW" dirty="0" smtClean="0">
                <a:solidFill>
                  <a:srgbClr val="C00000"/>
                </a:solidFill>
              </a:rPr>
              <a:t>(</a:t>
            </a:r>
            <a:r>
              <a:rPr lang="zh-TW" altLang="en-US" dirty="0" smtClean="0">
                <a:solidFill>
                  <a:srgbClr val="C00000"/>
                </a:solidFill>
              </a:rPr>
              <a:t>四</a:t>
            </a:r>
            <a:r>
              <a:rPr lang="en-US" altLang="zh-TW" dirty="0" smtClean="0">
                <a:solidFill>
                  <a:srgbClr val="C00000"/>
                </a:solidFill>
              </a:rPr>
              <a:t>) </a:t>
            </a:r>
            <a:r>
              <a:rPr lang="zh-TW" altLang="en-US" dirty="0" smtClean="0">
                <a:solidFill>
                  <a:srgbClr val="C00000"/>
                </a:solidFill>
              </a:rPr>
              <a:t>旅館：</a:t>
            </a:r>
          </a:p>
          <a:p>
            <a:r>
              <a:rPr lang="en-US" altLang="zh-TW" dirty="0" smtClean="0">
                <a:solidFill>
                  <a:srgbClr val="C00000"/>
                </a:solidFill>
              </a:rPr>
              <a:t>1. </a:t>
            </a:r>
            <a:r>
              <a:rPr lang="zh-TW" altLang="en-US" dirty="0" smtClean="0">
                <a:solidFill>
                  <a:srgbClr val="C00000"/>
                </a:solidFill>
              </a:rPr>
              <a:t>三層樓或四層樓以下之建築物，起火層應設於三樓；樓高五層樓至十層樓間之建築物，起火層應設於</a:t>
            </a:r>
            <a:r>
              <a:rPr lang="en-US" altLang="zh-TW" dirty="0" smtClean="0">
                <a:solidFill>
                  <a:srgbClr val="C00000"/>
                </a:solidFill>
              </a:rPr>
              <a:t>(n-2)</a:t>
            </a:r>
            <a:r>
              <a:rPr lang="zh-TW" altLang="en-US" dirty="0" smtClean="0">
                <a:solidFill>
                  <a:srgbClr val="C00000"/>
                </a:solidFill>
              </a:rPr>
              <a:t>樓；樓高十一至二十層間之建築物，起火層應設於</a:t>
            </a:r>
            <a:r>
              <a:rPr lang="en-US" altLang="zh-TW" dirty="0" smtClean="0">
                <a:solidFill>
                  <a:srgbClr val="C00000"/>
                </a:solidFill>
              </a:rPr>
              <a:t>(n-3)</a:t>
            </a:r>
            <a:r>
              <a:rPr lang="zh-TW" altLang="en-US" dirty="0" smtClean="0">
                <a:solidFill>
                  <a:srgbClr val="C00000"/>
                </a:solidFill>
              </a:rPr>
              <a:t>樓；樓高二十一層樓以上者，起火層應設於</a:t>
            </a:r>
            <a:r>
              <a:rPr lang="en-US" altLang="zh-TW" dirty="0" smtClean="0">
                <a:solidFill>
                  <a:srgbClr val="C00000"/>
                </a:solidFill>
              </a:rPr>
              <a:t>(n-4)</a:t>
            </a:r>
            <a:r>
              <a:rPr lang="zh-TW" altLang="en-US" dirty="0" smtClean="0">
                <a:solidFill>
                  <a:srgbClr val="C00000"/>
                </a:solidFill>
              </a:rPr>
              <a:t>樓</a:t>
            </a:r>
            <a:r>
              <a:rPr lang="en-US" altLang="zh-TW" dirty="0" smtClean="0">
                <a:solidFill>
                  <a:srgbClr val="C00000"/>
                </a:solidFill>
              </a:rPr>
              <a:t>&lt;</a:t>
            </a:r>
            <a:r>
              <a:rPr lang="zh-TW" altLang="en-US" dirty="0" smtClean="0">
                <a:solidFill>
                  <a:srgbClr val="C00000"/>
                </a:solidFill>
              </a:rPr>
              <a:t>上述「</a:t>
            </a:r>
            <a:r>
              <a:rPr lang="en-US" altLang="zh-TW" dirty="0" smtClean="0">
                <a:solidFill>
                  <a:srgbClr val="C00000"/>
                </a:solidFill>
              </a:rPr>
              <a:t>n</a:t>
            </a:r>
            <a:r>
              <a:rPr lang="zh-TW" altLang="en-US" dirty="0" smtClean="0">
                <a:solidFill>
                  <a:srgbClr val="C00000"/>
                </a:solidFill>
              </a:rPr>
              <a:t>」代表該建築物之最高樓層。</a:t>
            </a:r>
          </a:p>
          <a:p>
            <a:r>
              <a:rPr lang="en-US" altLang="zh-TW" dirty="0" smtClean="0">
                <a:solidFill>
                  <a:srgbClr val="C00000"/>
                </a:solidFill>
              </a:rPr>
              <a:t>2. </a:t>
            </a:r>
            <a:r>
              <a:rPr lang="zh-TW" altLang="en-US" dirty="0" smtClean="0">
                <a:solidFill>
                  <a:srgbClr val="C00000"/>
                </a:solidFill>
              </a:rPr>
              <a:t>位於三樓以上之樓層的居室中，選擇距離起火現場確認者待命場所最遠處所（模擬起火層）之任一火警探測器，使其觸動火警自動警報設備。	</a:t>
            </a:r>
          </a:p>
          <a:p>
            <a:endParaRPr lang="zh-TW" alt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市鎮">
  <a:themeElements>
    <a:clrScheme name="市鎮">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市鎮">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科技">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88</TotalTime>
  <Words>2715</Words>
  <Application>Microsoft Office PowerPoint</Application>
  <PresentationFormat>如螢幕大小 (4:3)</PresentationFormat>
  <Paragraphs>187</Paragraphs>
  <Slides>39</Slides>
  <Notes>0</Notes>
  <HiddenSlides>0</HiddenSlides>
  <MMClips>0</MMClips>
  <ScaleCrop>false</ScaleCrop>
  <HeadingPairs>
    <vt:vector size="4" baseType="variant">
      <vt:variant>
        <vt:lpstr>佈景主題</vt:lpstr>
      </vt:variant>
      <vt:variant>
        <vt:i4>1</vt:i4>
      </vt:variant>
      <vt:variant>
        <vt:lpstr>投影片標題</vt:lpstr>
      </vt:variant>
      <vt:variant>
        <vt:i4>39</vt:i4>
      </vt:variant>
    </vt:vector>
  </HeadingPairs>
  <TitlesOfParts>
    <vt:vector size="40" baseType="lpstr">
      <vt:lpstr>市鎮</vt:lpstr>
      <vt:lpstr>  老人福利機構 自衛消防編組應變能力驗證宣導</vt:lpstr>
      <vt:lpstr>前言</vt:lpstr>
      <vt:lpstr>目的</vt:lpstr>
      <vt:lpstr>本要點適用對象如下</vt:lpstr>
      <vt:lpstr>        驗證期程</vt:lpstr>
      <vt:lpstr>情境構想</vt:lpstr>
      <vt:lpstr>參與驗證人員 </vt:lpstr>
      <vt:lpstr>起火場所設定原則 </vt:lpstr>
      <vt:lpstr>起火場所設定原則 </vt:lpstr>
      <vt:lpstr>起火場所設定原則 </vt:lpstr>
      <vt:lpstr>驗證範圍</vt:lpstr>
      <vt:lpstr>大型空間驗證範圍</vt:lpstr>
      <vt:lpstr>(三) 收容避難弱者場所驗證範圍</vt:lpstr>
      <vt:lpstr>(四)旅館驗證範圍</vt:lpstr>
      <vt:lpstr>驗證事項 </vt:lpstr>
      <vt:lpstr> 各項應變行動執行重點</vt:lpstr>
      <vt:lpstr>各項應變行動執行重點</vt:lpstr>
      <vt:lpstr>各項應變行動執行重點</vt:lpstr>
      <vt:lpstr>各項應變行動執行重點</vt:lpstr>
      <vt:lpstr>各項應變行動執行重點</vt:lpstr>
      <vt:lpstr>各類場所界限時間的預估</vt:lpstr>
      <vt:lpstr>起火區劃</vt:lpstr>
      <vt:lpstr> 鄰接區劃</vt:lpstr>
      <vt:lpstr> 垂直鄰接區劃</vt:lpstr>
      <vt:lpstr>自衛消防編組應變能力的驗證方法</vt:lpstr>
      <vt:lpstr>自衛消防編組應變能力的驗證方法</vt:lpstr>
      <vt:lpstr>各類場所管理權人依下列三階段進行驗證，各步驟得視需求予以彈性調整</vt:lpstr>
      <vt:lpstr>第二 階段:研商階段</vt:lpstr>
      <vt:lpstr>第三階段:驗證階段</vt:lpstr>
      <vt:lpstr>注意事項  </vt:lpstr>
      <vt:lpstr>注意事項  </vt:lpstr>
      <vt:lpstr>注意事項  </vt:lpstr>
      <vt:lpstr>注意事項  </vt:lpstr>
      <vt:lpstr>注意事項  </vt:lpstr>
      <vt:lpstr>注意事項  </vt:lpstr>
      <vt:lpstr> 各直轄市、縣(市)消防局推動期程</vt:lpstr>
      <vt:lpstr> 各直轄市、縣(市)消防局推動期程</vt:lpstr>
      <vt:lpstr> 各直轄市、縣(市)消防局推動期程</vt:lpstr>
      <vt:lpstr>第三方認證機構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自衛消防編組應變能力驗證要點</dc:title>
  <dc:creator>USER</dc:creator>
  <cp:lastModifiedBy>user</cp:lastModifiedBy>
  <cp:revision>21</cp:revision>
  <dcterms:created xsi:type="dcterms:W3CDTF">2018-11-05T14:45:56Z</dcterms:created>
  <dcterms:modified xsi:type="dcterms:W3CDTF">2019-04-24T01:07:42Z</dcterms:modified>
</cp:coreProperties>
</file>